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241" r:id="rId4"/>
    <p:sldMasterId id="2147484436" r:id="rId5"/>
  </p:sldMasterIdLst>
  <p:notesMasterIdLst>
    <p:notesMasterId r:id="rId55"/>
  </p:notesMasterIdLst>
  <p:handoutMasterIdLst>
    <p:handoutMasterId r:id="rId56"/>
  </p:handoutMasterIdLst>
  <p:sldIdLst>
    <p:sldId id="281" r:id="rId6"/>
    <p:sldId id="293" r:id="rId7"/>
    <p:sldId id="432" r:id="rId8"/>
    <p:sldId id="430" r:id="rId9"/>
    <p:sldId id="311" r:id="rId10"/>
    <p:sldId id="305" r:id="rId11"/>
    <p:sldId id="390" r:id="rId12"/>
    <p:sldId id="391" r:id="rId13"/>
    <p:sldId id="392" r:id="rId14"/>
    <p:sldId id="411" r:id="rId15"/>
    <p:sldId id="413" r:id="rId16"/>
    <p:sldId id="416" r:id="rId17"/>
    <p:sldId id="414" r:id="rId18"/>
    <p:sldId id="415" r:id="rId19"/>
    <p:sldId id="419" r:id="rId20"/>
    <p:sldId id="418" r:id="rId21"/>
    <p:sldId id="393" r:id="rId22"/>
    <p:sldId id="412" r:id="rId23"/>
    <p:sldId id="375" r:id="rId24"/>
    <p:sldId id="394" r:id="rId25"/>
    <p:sldId id="427" r:id="rId26"/>
    <p:sldId id="428" r:id="rId27"/>
    <p:sldId id="395" r:id="rId28"/>
    <p:sldId id="396" r:id="rId29"/>
    <p:sldId id="399" r:id="rId30"/>
    <p:sldId id="400" r:id="rId31"/>
    <p:sldId id="397" r:id="rId32"/>
    <p:sldId id="398" r:id="rId33"/>
    <p:sldId id="426" r:id="rId34"/>
    <p:sldId id="401" r:id="rId35"/>
    <p:sldId id="402" r:id="rId36"/>
    <p:sldId id="405" r:id="rId37"/>
    <p:sldId id="403" r:id="rId38"/>
    <p:sldId id="423" r:id="rId39"/>
    <p:sldId id="420" r:id="rId40"/>
    <p:sldId id="404" r:id="rId41"/>
    <p:sldId id="425" r:id="rId42"/>
    <p:sldId id="424" r:id="rId43"/>
    <p:sldId id="422" r:id="rId44"/>
    <p:sldId id="431" r:id="rId45"/>
    <p:sldId id="406" r:id="rId46"/>
    <p:sldId id="407" r:id="rId47"/>
    <p:sldId id="417" r:id="rId48"/>
    <p:sldId id="408" r:id="rId49"/>
    <p:sldId id="429" r:id="rId50"/>
    <p:sldId id="410" r:id="rId51"/>
    <p:sldId id="339" r:id="rId52"/>
    <p:sldId id="389" r:id="rId53"/>
    <p:sldId id="286" r:id="rId54"/>
  </p:sldIdLst>
  <p:sldSz cx="9144000" cy="5143500" type="screen16x9"/>
  <p:notesSz cx="7010400" cy="9296400"/>
  <p:custDataLst>
    <p:tags r:id="rId5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5577">
          <p15:clr>
            <a:srgbClr val="A4A3A4"/>
          </p15:clr>
        </p15:guide>
        <p15:guide id="3" pos="180">
          <p15:clr>
            <a:srgbClr val="A4A3A4"/>
          </p15:clr>
        </p15:guide>
        <p15:guide id="4" orient="horz">
          <p15:clr>
            <a:srgbClr val="A4A3A4"/>
          </p15:clr>
        </p15:guide>
        <p15:guide id="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AAAA"/>
    <a:srgbClr val="000000"/>
    <a:srgbClr val="444444"/>
    <a:srgbClr val="808080"/>
    <a:srgbClr val="FFAF00"/>
    <a:srgbClr val="3DC6EF"/>
    <a:srgbClr val="6EA204"/>
    <a:srgbClr val="6E2585"/>
    <a:srgbClr val="3D6AE6"/>
    <a:srgbClr val="008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54" autoAdjust="0"/>
    <p:restoredTop sz="87677" autoAdjust="0"/>
  </p:normalViewPr>
  <p:slideViewPr>
    <p:cSldViewPr snapToGrid="0">
      <p:cViewPr varScale="1">
        <p:scale>
          <a:sx n="81" d="100"/>
          <a:sy n="81" d="100"/>
        </p:scale>
        <p:origin x="628" y="60"/>
      </p:cViewPr>
      <p:guideLst>
        <p:guide orient="horz" pos="3072"/>
        <p:guide pos="5577"/>
        <p:guide pos="180"/>
        <p:guide orient="horz"/>
        <p:guide/>
      </p:guideLst>
    </p:cSldViewPr>
  </p:slideViewPr>
  <p:outlineViewPr>
    <p:cViewPr>
      <p:scale>
        <a:sx n="33" d="100"/>
        <a:sy n="33" d="100"/>
      </p:scale>
      <p:origin x="0" y="-232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32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gs" Target="tags/tag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510918" y="9048205"/>
            <a:ext cx="491516" cy="248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b" anchorCtr="0" compatLnSpc="1">
            <a:prstTxWarp prst="textNoShape">
              <a:avLst/>
            </a:prstTxWarp>
          </a:bodyPr>
          <a:lstStyle>
            <a:lvl1pPr algn="r" defTabSz="909185" eaLnBrk="0" hangingPunct="0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AC8DF440-AC1E-4EB3-BCAA-2AAB8924A793}" type="slidenum">
              <a:rPr lang="en-US" sz="1000">
                <a:latin typeface="Museo Sans For Dell" pitchFamily="2" charset="0"/>
              </a:rPr>
              <a:pPr>
                <a:defRPr/>
              </a:pPr>
              <a:t>‹#›</a:t>
            </a:fld>
            <a:endParaRPr lang="en-US" sz="1000" dirty="0">
              <a:latin typeface="Museo Sans For Dell" pitchFamily="2" charset="0"/>
            </a:endParaRPr>
          </a:p>
        </p:txBody>
      </p:sp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8973820"/>
            <a:ext cx="7010400" cy="3539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850" b="1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endParaRPr lang="en-US" sz="850" b="1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68348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6038" y="384175"/>
            <a:ext cx="6988175" cy="3932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084" y="4514514"/>
            <a:ext cx="5677504" cy="4263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332759" y="9086840"/>
            <a:ext cx="669675" cy="21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b" anchorCtr="0" compatLnSpc="1">
            <a:prstTxWarp prst="textNoShape">
              <a:avLst/>
            </a:prstTxWarp>
          </a:bodyPr>
          <a:lstStyle>
            <a:lvl1pPr algn="r" defTabSz="909185" eaLnBrk="0" hangingPunct="0">
              <a:lnSpc>
                <a:spcPct val="100000"/>
              </a:lnSpc>
              <a:spcBef>
                <a:spcPct val="0"/>
              </a:spcBef>
              <a:defRPr sz="1000" b="0">
                <a:latin typeface="Museo Sans For Dell" pitchFamily="2" charset="0"/>
              </a:defRPr>
            </a:lvl1pPr>
          </a:lstStyle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8973820"/>
            <a:ext cx="7010400" cy="3539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850" b="1" i="0" u="none" baseline="0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/>
            <a:endParaRPr lang="en-US" sz="850" b="1" i="0" u="none" baseline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1688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.cc/en/Reference/SoftwareSeria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650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https://learn.sparkfun.com/tutorials/i2c</a:t>
            </a:r>
          </a:p>
          <a:p>
            <a:r>
              <a:rPr lang="en-US" dirty="0" smtClean="0"/>
              <a:t>https://learn.sparkfun.com/tutorials/serial-peripheral-interface-spi</a:t>
            </a:r>
          </a:p>
          <a:p>
            <a:r>
              <a:rPr lang="en-US" dirty="0" smtClean="0"/>
              <a:t>https://learn.sparkfun.com/tutorials/raspberry-pi-spi-and-i2c-tutorial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627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https://store.arduino.cc/usa/arduino-mega-2560-rev3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59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https://learn.sparkfun.com/tutorials/raspberry-gpio/gpio-pinout</a:t>
            </a:r>
          </a:p>
          <a:p>
            <a:r>
              <a:rPr lang="en-US" dirty="0" smtClean="0"/>
              <a:t>http://elinux.org/RPi_GPIO_Code_Samples	(C#,</a:t>
            </a:r>
            <a:r>
              <a:rPr lang="en-US" baseline="0" dirty="0" smtClean="0"/>
              <a:t> Python, Ruby, Perl, Basic, Shell, Java, Scratch, Pascal, …)</a:t>
            </a:r>
          </a:p>
          <a:p>
            <a:r>
              <a:rPr lang="en-US" dirty="0" smtClean="0"/>
              <a:t>http://elinux.org/RPi_Low-level_peripherals</a:t>
            </a:r>
          </a:p>
          <a:p>
            <a:r>
              <a:rPr lang="en-US" dirty="0" smtClean="0"/>
              <a:t>http://elinux.org/RPi_BCM2835_GPIOs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62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https://learn.sparkfun.com/tutorials/raspberry-gpio/gpio-pinout</a:t>
            </a:r>
          </a:p>
          <a:p>
            <a:r>
              <a:rPr lang="en-US" dirty="0" smtClean="0"/>
              <a:t>http://abyz.co.uk/rpi/pigpio/python.html</a:t>
            </a:r>
          </a:p>
          <a:p>
            <a:r>
              <a:rPr lang="en-US" dirty="0" smtClean="0"/>
              <a:t>https://learn.sparkfun.com/tutorials/raspberry-pi-spi-and-i2c-tutorial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3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https://learn.sparkfun.com/tutorials/raspberry-gpio/gpio-pinout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https://www.raspberrypi.org/documentation/hardware/raspberrypi/README.md</a:t>
            </a:r>
          </a:p>
          <a:p>
            <a:r>
              <a:rPr lang="en-US" dirty="0" smtClean="0"/>
              <a:t>https://learn.sparkfun.com/tutorials/raspberry-pi-spi-and-i2c-tutorial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3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346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66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553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72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86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Mention the Digital and IT Transformation: Modernize, AUTOMATE, Transform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43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49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https://learn.sparkfun.com/tutorials/lidar-lite-v3-hookup-guide</a:t>
            </a:r>
          </a:p>
          <a:p>
            <a:r>
              <a:rPr lang="en-US" dirty="0" smtClean="0"/>
              <a:t>https://newsroom.cisco.com/feature-content?type=webcontent&amp;articleId=1360403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42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https://learn.sparkfun.com/tutorials/arduino-shields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711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206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If you use the –O option with </a:t>
            </a:r>
            <a:r>
              <a:rPr lang="en-AU" dirty="0" err="1" smtClean="0"/>
              <a:t>wget</a:t>
            </a:r>
            <a:r>
              <a:rPr lang="en-AU" dirty="0" smtClean="0"/>
              <a:t> you can specify the name of </a:t>
            </a:r>
            <a:r>
              <a:rPr lang="en-AU" smtClean="0"/>
              <a:t>the output file</a:t>
            </a:r>
          </a:p>
          <a:p>
            <a:r>
              <a:rPr lang="pl-PL" dirty="0" smtClean="0"/>
              <a:t>wget -O ADC0832.py https://goo.gl/vMNKCM</a:t>
            </a:r>
            <a:endParaRPr lang="en-US" dirty="0" smtClean="0"/>
          </a:p>
          <a:p>
            <a:r>
              <a:rPr lang="en-US" dirty="0" smtClean="0"/>
              <a:t>This is the real repo from </a:t>
            </a:r>
            <a:r>
              <a:rPr lang="en-US" dirty="0" err="1" smtClean="0"/>
              <a:t>Adeept</a:t>
            </a:r>
            <a:endParaRPr lang="en-US" dirty="0" smtClean="0"/>
          </a:p>
          <a:p>
            <a:r>
              <a:rPr lang="en-US" dirty="0" smtClean="0"/>
              <a:t>https://github.com/adeept/Starter_Kit_Python_Code_for_RPi</a:t>
            </a:r>
          </a:p>
          <a:p>
            <a:r>
              <a:rPr lang="en-US" dirty="0" smtClean="0"/>
              <a:t>You might have to tweak the pin definition in the ADC 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0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https://www.rs-online.com/designspark/eleven-internet-of-things-iot-protocols-you-need-to-know-about</a:t>
            </a:r>
          </a:p>
          <a:p>
            <a:r>
              <a:rPr lang="en-US" dirty="0" smtClean="0"/>
              <a:t>https://www.postscapes.com/internet-of-things-protocols/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945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Andy </a:t>
            </a:r>
            <a:r>
              <a:rPr lang="en-US" dirty="0" err="1" smtClean="0"/>
              <a:t>Standford</a:t>
            </a:r>
            <a:r>
              <a:rPr lang="en-US" dirty="0" smtClean="0"/>
              <a:t>-Clark</a:t>
            </a:r>
            <a:r>
              <a:rPr lang="en-US" baseline="0" dirty="0" smtClean="0"/>
              <a:t> TED talk	</a:t>
            </a:r>
            <a:r>
              <a:rPr lang="en-US" dirty="0" smtClean="0"/>
              <a:t>https://youtu.be/s9nrm8q5eGg</a:t>
            </a:r>
          </a:p>
          <a:p>
            <a:r>
              <a:rPr lang="en-US" dirty="0" smtClean="0"/>
              <a:t>https://mosquitto.org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https://pypi.python.org/pypi/paho-mqtt/1.3.0</a:t>
            </a:r>
          </a:p>
          <a:p>
            <a:r>
              <a:rPr lang="en-US" dirty="0" smtClean="0"/>
              <a:t>http://www.steves-internet-guide.com/client-objects-python-mqtt/</a:t>
            </a:r>
          </a:p>
          <a:p>
            <a:r>
              <a:rPr lang="en-US" dirty="0" smtClean="0"/>
              <a:t>http://www.steves-internet-guide.com/mqtt-python-callbacks/</a:t>
            </a:r>
          </a:p>
          <a:p>
            <a:r>
              <a:rPr lang="en-US" dirty="0" smtClean="0"/>
              <a:t>https://www.digitalocean.com/community/tutorials/how-to-install-and-secure-the-mosquitto-mqtt-messaging-broker-on-centos-7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http://www.hivemq.com/mqtt-essentials/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91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http://mattrichardson.com/Raspberry-Pi-Flask/index.html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76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873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212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Mention the Digital and IT Transformation: Modernize, AUTOMATE, Transform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645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5295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There are more and better examples on how to do stuff in</a:t>
            </a:r>
            <a:r>
              <a:rPr lang="en-AU" baseline="0" dirty="0" smtClean="0"/>
              <a:t> the </a:t>
            </a:r>
            <a:r>
              <a:rPr lang="en-AU" baseline="0" dirty="0" err="1" smtClean="0"/>
              <a:t>Paho</a:t>
            </a:r>
            <a:r>
              <a:rPr lang="en-AU" baseline="0" dirty="0" smtClean="0"/>
              <a:t> official repo:</a:t>
            </a:r>
          </a:p>
          <a:p>
            <a:r>
              <a:rPr lang="en-US" dirty="0" smtClean="0"/>
              <a:t>https://github.com/eclipse/paho.mqtt.python/tree/master/examples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927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There are more and better examples on how to do stuff in</a:t>
            </a:r>
            <a:r>
              <a:rPr lang="en-AU" baseline="0" dirty="0" smtClean="0"/>
              <a:t> the </a:t>
            </a:r>
            <a:r>
              <a:rPr lang="en-AU" baseline="0" dirty="0" err="1" smtClean="0"/>
              <a:t>Paho</a:t>
            </a:r>
            <a:r>
              <a:rPr lang="en-AU" baseline="0" dirty="0" smtClean="0"/>
              <a:t> official repo:</a:t>
            </a:r>
          </a:p>
          <a:p>
            <a:r>
              <a:rPr lang="en-US" dirty="0" smtClean="0"/>
              <a:t>https://github.com/eclipse/paho.mqtt.python/tree/master/examples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194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40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http://duckietown.mit.edu/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42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http://duckietown.mit.edu/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489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253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3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Microcontrollers</a:t>
            </a:r>
            <a:r>
              <a:rPr lang="en-AU" baseline="0" dirty="0" smtClean="0"/>
              <a:t> run their code from ROM</a:t>
            </a:r>
            <a:r>
              <a:rPr lang="en-US" baseline="0" dirty="0" smtClean="0"/>
              <a:t> whereas Microprocessors run only the boot code from ROM. Then they load the code in RAM during the boot process and run it from there.</a:t>
            </a:r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199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http://makezine.com/comparison/boards/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425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https://store.arduino.cc/usa/arduino-uno-rev3</a:t>
            </a:r>
          </a:p>
          <a:p>
            <a:r>
              <a:rPr lang="en-US" dirty="0" smtClean="0"/>
              <a:t>https://learn.sparkfun.com/tutorials/logic-levels</a:t>
            </a:r>
          </a:p>
          <a:p>
            <a:r>
              <a:rPr lang="en-US" dirty="0" smtClean="0"/>
              <a:t>https://learn.sparkfun.com/tutorials/analog-to-digital-conversion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558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https://learn.sparkfun.com/tutorials/pulse-width-modulation</a:t>
            </a:r>
          </a:p>
          <a:p>
            <a:r>
              <a:rPr lang="en-US" dirty="0" smtClean="0"/>
              <a:t>https://learn.sparkfun.com/tutorials/serial-communication/serial-intro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Museo Sans For Dell" pitchFamily="2" charset="0"/>
                <a:ea typeface="+mn-ea"/>
                <a:cs typeface="+mn-cs"/>
              </a:rPr>
              <a:t>If a microcontroller doesn’t have a UART (or doesn’t have enough), the serial interface can be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Museo Sans For Dell" pitchFamily="2" charset="0"/>
                <a:ea typeface="+mn-ea"/>
                <a:cs typeface="+mn-cs"/>
              </a:rPr>
              <a:t>bit-banged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Museo Sans For Dell" pitchFamily="2" charset="0"/>
                <a:ea typeface="+mn-ea"/>
                <a:cs typeface="+mn-cs"/>
              </a:rPr>
              <a:t> - directly controlled by the processor. This is the approach Arduino libraries like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Museo Sans For Dell" pitchFamily="2" charset="0"/>
                <a:ea typeface="+mn-ea"/>
                <a:cs typeface="+mn-cs"/>
                <a:hlinkClick r:id="rId3"/>
              </a:rPr>
              <a:t>SoftwareSerial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Museo Sans For Dell" pitchFamily="2" charset="0"/>
                <a:ea typeface="+mn-ea"/>
                <a:cs typeface="+mn-cs"/>
              </a:rPr>
              <a:t> take.  Bit-banging is processor-intensive, and not usually as precise as a UART, but it works in a pinch!</a:t>
            </a:r>
            <a:endParaRPr lang="en-AU" dirty="0" smtClean="0"/>
          </a:p>
          <a:p>
            <a:r>
              <a:rPr lang="en-US" dirty="0" smtClean="0"/>
              <a:t>https://www.arduino.cc/en/Reference/SoftwareSerial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38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https://learn.sparkfun.com/tutorials/i2c</a:t>
            </a:r>
          </a:p>
          <a:p>
            <a:r>
              <a:rPr lang="en-US" dirty="0" smtClean="0"/>
              <a:t>https://learn.sparkfun.com/tutorials/serial-peripheral-interface-spi</a:t>
            </a:r>
          </a:p>
          <a:p>
            <a:r>
              <a:rPr lang="en-US" dirty="0" smtClean="0"/>
              <a:t>https://learn.sparkfun.com/tutorials/raspberry-pi-spi-and-i2c-tutorial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90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846" cy="5152976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19" y="290332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877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65272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280160"/>
            <a:ext cx="384048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389120" y="1280160"/>
            <a:ext cx="384048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43786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6781" y="267705"/>
            <a:ext cx="4285279" cy="64008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280160"/>
            <a:ext cx="428386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47540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67706"/>
            <a:ext cx="4865304" cy="486332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280160"/>
            <a:ext cx="429768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819150"/>
            <a:ext cx="4297680" cy="2388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0073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67706"/>
            <a:ext cx="4297680" cy="664797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554480"/>
            <a:ext cx="4297680" cy="301752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1159646"/>
            <a:ext cx="4297680" cy="2388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296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65272"/>
            <a:ext cx="7955280" cy="664797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028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780" cy="5150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83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56778" cy="5150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834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56778" cy="5150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2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369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755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844" cy="515297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89726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54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25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520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1" y="2257138"/>
            <a:ext cx="3046048" cy="5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401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1" y="2257138"/>
            <a:ext cx="3046048" cy="5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521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1" y="2257138"/>
            <a:ext cx="3046048" cy="5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586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846" cy="5152976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19" y="290332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470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844" cy="515297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89726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54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78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844" cy="515297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19" y="288114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6980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89291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0103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94162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293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94162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929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844" cy="515297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19" y="288114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9495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8" y="264629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19" y="1280160"/>
            <a:ext cx="7955279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5976110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65272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19" y="1280160"/>
            <a:ext cx="7955279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42050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19" y="1097280"/>
            <a:ext cx="7955280" cy="2388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65271"/>
            <a:ext cx="7955280" cy="64008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554480"/>
            <a:ext cx="7955280" cy="301752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0036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65272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280160"/>
            <a:ext cx="384048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389120" y="1280160"/>
            <a:ext cx="384048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74010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6781" y="267705"/>
            <a:ext cx="4285279" cy="64008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280160"/>
            <a:ext cx="428386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29649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67706"/>
            <a:ext cx="4865304" cy="486332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280160"/>
            <a:ext cx="429768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819150"/>
            <a:ext cx="4297680" cy="2388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0113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67706"/>
            <a:ext cx="4297680" cy="664797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554480"/>
            <a:ext cx="4297680" cy="301752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1159646"/>
            <a:ext cx="4297680" cy="2388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999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65272"/>
            <a:ext cx="7955280" cy="664797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7608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780" cy="5150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693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56778" cy="5150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688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89291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667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56778" cy="5150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16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916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841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565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1" y="2257138"/>
            <a:ext cx="3046048" cy="5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350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1" y="2257138"/>
            <a:ext cx="3046048" cy="5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247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1" y="2257138"/>
            <a:ext cx="3046048" cy="5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233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600"/>
            <a:ext cx="40386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03998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57060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0432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94162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86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400"/>
            <a:ext cx="8458200" cy="31242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rgbClr val="717074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58167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990599"/>
            <a:ext cx="60960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990600"/>
            <a:ext cx="21336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4051535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84582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50524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ew Custome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/>
          <p:cNvSpPr>
            <a:spLocks noGrp="1"/>
          </p:cNvSpPr>
          <p:nvPr>
            <p:ph sz="half" idx="15"/>
          </p:nvPr>
        </p:nvSpPr>
        <p:spPr bwMode="gray">
          <a:xfrm>
            <a:off x="366713" y="3435350"/>
            <a:ext cx="3571609" cy="1038225"/>
          </a:xfrm>
          <a:prstGeom prst="roundRect">
            <a:avLst>
              <a:gd name="adj" fmla="val 8499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11480" rIns="91440" anchor="t" anchorCtr="0"/>
          <a:lstStyle>
            <a:lvl1pPr marL="91440" indent="-91440">
              <a:buNone/>
              <a:defRPr lang="en-US" sz="1200" dirty="0" smtClean="0">
                <a:solidFill>
                  <a:schemeClr val="bg2"/>
                </a:solidFill>
              </a:defRPr>
            </a:lvl1pPr>
            <a:lvl2pPr>
              <a:defRPr lang="en-US" sz="1800" dirty="0" smtClean="0">
                <a:solidFill>
                  <a:schemeClr val="bg2"/>
                </a:solidFill>
              </a:defRPr>
            </a:lvl2pPr>
            <a:lvl3pPr>
              <a:defRPr lang="en-US" sz="1800" dirty="0" smtClean="0">
                <a:solidFill>
                  <a:schemeClr val="bg2"/>
                </a:solidFill>
              </a:defRPr>
            </a:lvl3pPr>
            <a:lvl4pPr>
              <a:defRPr lang="en-US" dirty="0" smtClean="0">
                <a:solidFill>
                  <a:schemeClr val="bg2"/>
                </a:solidFill>
              </a:defRPr>
            </a:lvl4pPr>
          </a:lstStyle>
          <a:p>
            <a:pPr marL="3175" lvl="0" indent="-3175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66714" y="152400"/>
            <a:ext cx="8410575" cy="690563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2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4" y="842963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bg2"/>
                </a:solidFill>
                <a:latin typeface="Verdan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3765503" y="1246188"/>
            <a:ext cx="5011785" cy="1038226"/>
          </a:xfrm>
          <a:prstGeom prst="roundRect">
            <a:avLst>
              <a:gd name="adj" fmla="val 2380"/>
            </a:avLst>
          </a:prstGeom>
          <a:gradFill flip="none" rotWithShape="1"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12700">
            <a:gradFill>
              <a:gsLst>
                <a:gs pos="0">
                  <a:schemeClr val="bg2">
                    <a:lumMod val="40000"/>
                    <a:lumOff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91440" bIns="0" anchor="ctr" anchorCtr="0"/>
          <a:lstStyle>
            <a:lvl1pPr marL="342900" indent="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None/>
              <a:defRPr lang="en-US" sz="12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69913" indent="-112713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Wingdings" pitchFamily="2" charset="2"/>
              <a:buChar char=""/>
              <a:defRPr lang="en-US" sz="105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00100" indent="-17145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–"/>
              <a:defRPr lang="en-US" sz="10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0" indent="-11430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▪"/>
              <a:defRPr lang="en-US" sz="7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366838" indent="-22383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—"/>
              <a:tabLst/>
              <a:defRPr lang="en-US" sz="16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0"/>
          </p:nvPr>
        </p:nvSpPr>
        <p:spPr bwMode="gray">
          <a:xfrm>
            <a:off x="3765503" y="2341322"/>
            <a:ext cx="5011785" cy="1036878"/>
          </a:xfrm>
          <a:prstGeom prst="roundRect">
            <a:avLst>
              <a:gd name="adj" fmla="val 2380"/>
            </a:avLst>
          </a:prstGeom>
          <a:gradFill flip="none" rotWithShape="1"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12700">
            <a:gradFill>
              <a:gsLst>
                <a:gs pos="0">
                  <a:schemeClr val="bg2">
                    <a:lumMod val="40000"/>
                    <a:lumOff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91440" bIns="0" anchor="t" anchorCtr="0"/>
          <a:lstStyle>
            <a:lvl1pPr marL="342900" indent="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None/>
              <a:defRPr lang="en-US" sz="12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69913" indent="-112713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Wingdings" pitchFamily="2" charset="2"/>
              <a:buChar char=""/>
              <a:defRPr lang="en-US" sz="105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00100" indent="-17145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–"/>
              <a:defRPr lang="en-US" sz="10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0" indent="-11430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▪"/>
              <a:defRPr lang="en-US" sz="7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366838" indent="-22383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—"/>
              <a:tabLst/>
              <a:defRPr lang="en-US" sz="16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1"/>
          </p:nvPr>
        </p:nvSpPr>
        <p:spPr bwMode="gray">
          <a:xfrm>
            <a:off x="3765503" y="3435856"/>
            <a:ext cx="5011785" cy="1037720"/>
          </a:xfrm>
          <a:prstGeom prst="roundRect">
            <a:avLst>
              <a:gd name="adj" fmla="val 2380"/>
            </a:avLst>
          </a:prstGeom>
          <a:gradFill flip="none" rotWithShape="1"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12700">
            <a:gradFill>
              <a:gsLst>
                <a:gs pos="0">
                  <a:schemeClr val="bg2">
                    <a:lumMod val="40000"/>
                    <a:lumOff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91440" bIns="0" anchor="ctr"/>
          <a:lstStyle>
            <a:lvl1pPr marL="342900" indent="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None/>
              <a:defRPr lang="en-US" sz="12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69913" indent="-112713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Wingdings" pitchFamily="2" charset="2"/>
              <a:buChar char=""/>
              <a:defRPr lang="en-US" sz="105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00100" indent="-17145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–"/>
              <a:defRPr lang="en-US" sz="10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0" indent="-11430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▪"/>
              <a:defRPr lang="en-US" sz="7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366838" indent="-22383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—"/>
              <a:tabLst/>
              <a:defRPr lang="en-US" sz="16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2"/>
          </p:nvPr>
        </p:nvSpPr>
        <p:spPr bwMode="gray">
          <a:xfrm>
            <a:off x="6530638" y="2341322"/>
            <a:ext cx="2246673" cy="1036878"/>
          </a:xfrm>
          <a:prstGeom prst="roundRect">
            <a:avLst>
              <a:gd name="adj" fmla="val 2380"/>
            </a:avLst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91440" bIns="0" anchor="t" anchorCtr="0"/>
          <a:lstStyle>
            <a:lvl1pPr marL="0" indent="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None/>
              <a:defRPr lang="en-US" sz="12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Wingdings" pitchFamily="2" charset="2"/>
              <a:buChar char=""/>
              <a:defRPr lang="en-US" sz="105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00100" indent="-17145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–"/>
              <a:defRPr lang="en-US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0" indent="-11430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▪"/>
              <a:defRPr lang="en-US" sz="10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366838" indent="-22383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—"/>
              <a:tabLst/>
              <a:defRPr lang="en-US" sz="16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3"/>
          </p:nvPr>
        </p:nvSpPr>
        <p:spPr bwMode="gray">
          <a:xfrm rot="21179978">
            <a:off x="590019" y="1262758"/>
            <a:ext cx="3082454" cy="19892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isometricRightUp">
              <a:rot lat="2100000" lon="0" rev="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42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94162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4970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8" y="264629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19" y="1280160"/>
            <a:ext cx="7955279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756789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65272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19" y="1280160"/>
            <a:ext cx="7955279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19" y="1097280"/>
            <a:ext cx="7955280" cy="2388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65271"/>
            <a:ext cx="7955280" cy="64008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554480"/>
            <a:ext cx="7955280" cy="301752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411100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8/3/2017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8/3/2017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9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 userDrawn="1"/>
        </p:nvSpPr>
        <p:spPr>
          <a:xfrm>
            <a:off x="0" y="48214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 err="1" smtClean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9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b="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b="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289" y="4838853"/>
            <a:ext cx="675370" cy="12006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97072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900" b="0" kern="12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72006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22094827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427" r:id="rId1"/>
    <p:sldLayoutId id="2147484431" r:id="rId2"/>
    <p:sldLayoutId id="2147484432" r:id="rId3"/>
    <p:sldLayoutId id="2147484422" r:id="rId4"/>
    <p:sldLayoutId id="2147484400" r:id="rId5"/>
    <p:sldLayoutId id="2147484405" r:id="rId6"/>
    <p:sldLayoutId id="2147484367" r:id="rId7"/>
    <p:sldLayoutId id="2147484244" r:id="rId8"/>
    <p:sldLayoutId id="2147484245" r:id="rId9"/>
    <p:sldLayoutId id="2147484246" r:id="rId10"/>
    <p:sldLayoutId id="2147484247" r:id="rId11"/>
    <p:sldLayoutId id="2147484248" r:id="rId12"/>
    <p:sldLayoutId id="2147484249" r:id="rId13"/>
    <p:sldLayoutId id="2147484250" r:id="rId14"/>
    <p:sldLayoutId id="2147484407" r:id="rId15"/>
    <p:sldLayoutId id="2147484433" r:id="rId16"/>
    <p:sldLayoutId id="2147484434" r:id="rId17"/>
    <p:sldLayoutId id="2147484425" r:id="rId18"/>
    <p:sldLayoutId id="2147484424" r:id="rId19"/>
    <p:sldLayoutId id="2147484423" r:id="rId20"/>
    <p:sldLayoutId id="2147484428" r:id="rId21"/>
    <p:sldLayoutId id="2147484429" r:id="rId22"/>
    <p:sldLayoutId id="2147484430" r:id="rId23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44444"/>
              </a:buClr>
            </a:pPr>
            <a:fld id="{E00CF047-7350-4707-AA1A-E56FA69586CC}" type="datetime1">
              <a:rPr lang="en-US" sz="900" smtClean="0">
                <a:solidFill>
                  <a:srgbClr val="FFFFFF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444444"/>
                </a:buClr>
              </a:pPr>
              <a:t>8/3/2017</a:t>
            </a:fld>
            <a:endParaRPr lang="en-US" sz="900" dirty="0" smtClean="0">
              <a:solidFill>
                <a:srgbClr val="FFFFFF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44444"/>
              </a:buClr>
            </a:pPr>
            <a:fld id="{E00CF047-7350-4707-AA1A-E56FA69586CC}" type="datetime1">
              <a:rPr lang="en-US" sz="900" smtClean="0">
                <a:solidFill>
                  <a:srgbClr val="FFFFFF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444444"/>
                </a:buClr>
              </a:pPr>
              <a:t>8/3/2017</a:t>
            </a:fld>
            <a:endParaRPr lang="en-US" sz="900" dirty="0" smtClean="0">
              <a:solidFill>
                <a:srgbClr val="FFFFFF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444444"/>
              </a:buClr>
            </a:pPr>
            <a:endParaRPr lang="en-US" sz="900" dirty="0" err="1" smtClean="0">
              <a:solidFill>
                <a:srgbClr val="FFFFFF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0" y="48214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dirty="0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dirty="0" err="1" smtClean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444444"/>
              </a:buClr>
            </a:pPr>
            <a:endParaRPr lang="en-US" sz="900" dirty="0" err="1" smtClean="0">
              <a:solidFill>
                <a:srgbClr val="FFFFFF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444444"/>
              </a:buClr>
            </a:pPr>
            <a:fld id="{58EC7406-F4CC-4ABF-902E-2AF4E70E5C0F}" type="slidenum">
              <a:rPr lang="en-US" sz="900" smtClean="0">
                <a:solidFill>
                  <a:srgbClr val="FFFFFF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buClr>
                  <a:srgbClr val="444444"/>
                </a:buClr>
              </a:pPr>
              <a:t>‹#›</a:t>
            </a:fld>
            <a:endParaRPr lang="en-US" sz="900" dirty="0" err="1" smtClean="0">
              <a:solidFill>
                <a:srgbClr val="FFFFFF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289" y="4838853"/>
            <a:ext cx="675370" cy="1200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7072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444444"/>
              </a:buClr>
            </a:pPr>
            <a:endParaRPr lang="en-US" sz="900" dirty="0" smtClean="0">
              <a:solidFill>
                <a:srgbClr val="FFFFFF">
                  <a:lumMod val="50000"/>
                  <a:lumOff val="50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24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  <p:sldLayoutId id="2147484448" r:id="rId12"/>
    <p:sldLayoutId id="2147484449" r:id="rId13"/>
    <p:sldLayoutId id="2147484450" r:id="rId14"/>
    <p:sldLayoutId id="2147484451" r:id="rId15"/>
    <p:sldLayoutId id="2147484452" r:id="rId16"/>
    <p:sldLayoutId id="2147484453" r:id="rId17"/>
    <p:sldLayoutId id="2147484454" r:id="rId18"/>
    <p:sldLayoutId id="2147484455" r:id="rId19"/>
    <p:sldLayoutId id="2147484456" r:id="rId20"/>
    <p:sldLayoutId id="2147484457" r:id="rId21"/>
    <p:sldLayoutId id="2147484458" r:id="rId22"/>
    <p:sldLayoutId id="2147484459" r:id="rId23"/>
    <p:sldLayoutId id="2147484460" r:id="rId24"/>
    <p:sldLayoutId id="2147484461" r:id="rId25"/>
    <p:sldLayoutId id="2147484463" r:id="rId26"/>
    <p:sldLayoutId id="2147484464" r:id="rId27"/>
    <p:sldLayoutId id="2147484465" r:id="rId28"/>
    <p:sldLayoutId id="2147484466" r:id="rId29"/>
    <p:sldLayoutId id="2147484467" r:id="rId30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cermegno/iot-rpi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nfounder/Sunfounder_UltraKit_Python_Code_for_RaspberryPi/blob/master/ADC0832.p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FzSa8oW5WA" TargetMode="Externa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ructables.com/id/Automated-Greenhouse/" TargetMode="External"/><Relationship Id="rId3" Type="http://schemas.openxmlformats.org/officeDocument/2006/relationships/hyperlink" Target="https://hackaday.io/project/16809-electronic-nose-to-detect-fruit-ripening" TargetMode="External"/><Relationship Id="rId7" Type="http://schemas.openxmlformats.org/officeDocument/2006/relationships/hyperlink" Target="https://www.instructables.com/id/Self-Balancing-Robot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instructables.com/id/How-to-Make-GRBL-CNC-V3-Shield-Based-Mini-CNC-Mach-1/" TargetMode="External"/><Relationship Id="rId5" Type="http://schemas.openxmlformats.org/officeDocument/2006/relationships/hyperlink" Target="http://duckietown.mit.edu/" TargetMode="External"/><Relationship Id="rId4" Type="http://schemas.openxmlformats.org/officeDocument/2006/relationships/hyperlink" Target="https://www.instructables.com/id/The-Ultimate-High-Altitude-Weather-Balloon-Data-Lo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HackerBoxes-0003-Amateur-Radio-Arduino-Nano-Satell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hackaday.io/project/13466-raspberry-pi-smart-mirror" TargetMode="External"/><Relationship Id="rId5" Type="http://schemas.openxmlformats.org/officeDocument/2006/relationships/hyperlink" Target="https://www.instructables.com/id/Slinky-Seismometer/" TargetMode="External"/><Relationship Id="rId4" Type="http://schemas.openxmlformats.org/officeDocument/2006/relationships/hyperlink" Target="https://www.instructables.com/id/Auduino-Lo-Fi-Arduino-Synthesizer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belium.com/resources/top_50_iot_sensor_applications_ranking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hackaday.io/" TargetMode="External"/><Relationship Id="rId5" Type="http://schemas.openxmlformats.org/officeDocument/2006/relationships/hyperlink" Target="https://www.hackster.io/projects?by=featured" TargetMode="External"/><Relationship Id="rId4" Type="http://schemas.openxmlformats.org/officeDocument/2006/relationships/hyperlink" Target="http://www.instructables.com/tag/type-id/category-technology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rive.com/public/fG3Bf6/Adeept_Sensor_Kit_for_RPi.zip" TargetMode="External"/><Relationship Id="rId2" Type="http://schemas.openxmlformats.org/officeDocument/2006/relationships/hyperlink" Target="https://github.com/adeept/Starter_Kit_Python_Code_for_RPi" TargetMode="Externa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844688" y="290332"/>
            <a:ext cx="5915466" cy="1661993"/>
          </a:xfrm>
        </p:spPr>
        <p:txBody>
          <a:bodyPr>
            <a:normAutofit/>
          </a:bodyPr>
          <a:lstStyle/>
          <a:p>
            <a:r>
              <a:rPr lang="en-US" dirty="0" err="1" smtClean="0"/>
              <a:t>IoT</a:t>
            </a:r>
            <a:r>
              <a:rPr lang="en-US" dirty="0" smtClean="0"/>
              <a:t> Edge Session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844689" y="2252133"/>
            <a:ext cx="5200791" cy="135421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00B050"/>
                </a:solidFill>
              </a:rPr>
              <a:t>Pied Piper Program</a:t>
            </a:r>
          </a:p>
          <a:p>
            <a:pPr>
              <a:spcBef>
                <a:spcPts val="0"/>
              </a:spcBef>
            </a:pPr>
            <a:r>
              <a:rPr lang="en-US" b="0" dirty="0" smtClean="0"/>
              <a:t>2</a:t>
            </a:r>
            <a:r>
              <a:rPr lang="en-US" b="0" baseline="30000" dirty="0" smtClean="0"/>
              <a:t>nd</a:t>
            </a:r>
            <a:r>
              <a:rPr lang="en-US" b="0" dirty="0" smtClean="0"/>
              <a:t> August 2017</a:t>
            </a:r>
          </a:p>
          <a:p>
            <a:r>
              <a:rPr lang="en-US" b="0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Alberto Ramos</a:t>
            </a:r>
          </a:p>
          <a:p>
            <a:pPr>
              <a:spcBef>
                <a:spcPts val="0"/>
              </a:spcBef>
            </a:pPr>
            <a:r>
              <a:rPr lang="en-AU" sz="1800" b="0" i="1" dirty="0">
                <a:solidFill>
                  <a:schemeClr val="tx2">
                    <a:lumMod val="85000"/>
                  </a:schemeClr>
                </a:solidFill>
              </a:rPr>
              <a:t>@</a:t>
            </a:r>
            <a:r>
              <a:rPr lang="en-AU" sz="1800" b="0" i="1" dirty="0" err="1">
                <a:solidFill>
                  <a:schemeClr val="tx2">
                    <a:lumMod val="85000"/>
                  </a:schemeClr>
                </a:solidFill>
              </a:rPr>
              <a:t>AlbertoSyd</a:t>
            </a:r>
            <a:endParaRPr lang="en-US" sz="1800" b="0" i="1" dirty="0">
              <a:solidFill>
                <a:schemeClr val="tx2">
                  <a:lumMod val="8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792" y="67795"/>
            <a:ext cx="1501097" cy="148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205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Elements of Microcontrollers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905353"/>
            <a:ext cx="7955279" cy="4045020"/>
          </a:xfrm>
        </p:spPr>
        <p:txBody>
          <a:bodyPr>
            <a:normAutofit lnSpcReduction="10000"/>
          </a:bodyPr>
          <a:lstStyle/>
          <a:p>
            <a:r>
              <a:rPr lang="en-AU" sz="1800" dirty="0" smtClean="0"/>
              <a:t>PWM – Pulse Wave Modulation</a:t>
            </a:r>
          </a:p>
          <a:p>
            <a:pPr lvl="1"/>
            <a:r>
              <a:rPr lang="en-AU" sz="1600" dirty="0" smtClean="0"/>
              <a:t>Use digital signal to represent </a:t>
            </a:r>
            <a:r>
              <a:rPr lang="en-AU" sz="1600" dirty="0" err="1" smtClean="0"/>
              <a:t>analog</a:t>
            </a:r>
            <a:endParaRPr lang="en-AU" sz="1600" dirty="0" smtClean="0"/>
          </a:p>
          <a:p>
            <a:pPr lvl="1"/>
            <a:r>
              <a:rPr lang="en-AU" sz="1600" dirty="0" smtClean="0"/>
              <a:t>Frequency is important for each application</a:t>
            </a:r>
          </a:p>
          <a:p>
            <a:pPr lvl="1"/>
            <a:r>
              <a:rPr lang="en-AU" sz="1600" dirty="0" smtClean="0"/>
              <a:t>Typically deal with it through a library</a:t>
            </a:r>
          </a:p>
          <a:p>
            <a:pPr lvl="1"/>
            <a:r>
              <a:rPr lang="en-AU" sz="1600" dirty="0" smtClean="0"/>
              <a:t>Ex: Dimming LEDs, Servo angle, Motor speed</a:t>
            </a:r>
            <a:endParaRPr lang="en-AU" sz="1600" dirty="0"/>
          </a:p>
          <a:p>
            <a:r>
              <a:rPr lang="en-AU" sz="1800" dirty="0" smtClean="0"/>
              <a:t>Serial</a:t>
            </a:r>
          </a:p>
          <a:p>
            <a:pPr lvl="1"/>
            <a:r>
              <a:rPr lang="en-AU" sz="1600" dirty="0"/>
              <a:t>No clock </a:t>
            </a:r>
            <a:r>
              <a:rPr lang="en-AU" sz="1600" dirty="0" smtClean="0"/>
              <a:t>= </a:t>
            </a:r>
            <a:r>
              <a:rPr lang="en-AU" sz="1600" dirty="0" err="1" smtClean="0"/>
              <a:t>Async</a:t>
            </a:r>
            <a:r>
              <a:rPr lang="en-AU" sz="1600" dirty="0" smtClean="0"/>
              <a:t> = Baud rate, data bits, sync bits …</a:t>
            </a:r>
          </a:p>
          <a:p>
            <a:pPr lvl="1"/>
            <a:r>
              <a:rPr lang="en-AU" sz="1600" dirty="0" smtClean="0"/>
              <a:t>Half/Full Duplex, Simplex (ex: LCD)</a:t>
            </a:r>
          </a:p>
          <a:p>
            <a:pPr lvl="1"/>
            <a:r>
              <a:rPr lang="en-AU" sz="1600" dirty="0" smtClean="0"/>
              <a:t>Managed by UART chip, typically inside the MCU</a:t>
            </a:r>
          </a:p>
          <a:p>
            <a:pPr lvl="1"/>
            <a:r>
              <a:rPr lang="en-AU" sz="1600" dirty="0" smtClean="0"/>
              <a:t>Used with Bluetooth, GPS … flashing firmware, serial monitor</a:t>
            </a:r>
          </a:p>
          <a:p>
            <a:pPr lvl="1"/>
            <a:r>
              <a:rPr lang="en-AU" sz="1600" dirty="0" smtClean="0"/>
              <a:t>Careful not to connect more than 1 device at once</a:t>
            </a:r>
          </a:p>
          <a:p>
            <a:r>
              <a:rPr lang="en-AU" sz="1800" dirty="0"/>
              <a:t>Interrupts</a:t>
            </a:r>
          </a:p>
          <a:p>
            <a:pPr lvl="1"/>
            <a:r>
              <a:rPr lang="en-AU" sz="1600" dirty="0"/>
              <a:t>Interrupt Service Routine gets attached to a pin</a:t>
            </a:r>
          </a:p>
          <a:p>
            <a:pPr lvl="1"/>
            <a:r>
              <a:rPr lang="en-AU" sz="1600" dirty="0" smtClean="0"/>
              <a:t>When triggered, the processor </a:t>
            </a:r>
            <a:r>
              <a:rPr lang="en-AU" sz="1600" dirty="0"/>
              <a:t>saves execution state, runs ISR and resumes</a:t>
            </a:r>
          </a:p>
          <a:p>
            <a:endParaRPr lang="en-AU" sz="18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800" dirty="0" smtClean="0"/>
          </a:p>
        </p:txBody>
      </p:sp>
      <p:pic>
        <p:nvPicPr>
          <p:cNvPr id="2050" name="Picture 2" descr="https://cdn.sparkfun.com/assets/f/9/c/8/a/512e869bce395fbc640000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931" y="34212"/>
            <a:ext cx="3453851" cy="236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SPI square wave signa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Serial Wir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56" y="2711670"/>
            <a:ext cx="2763244" cy="167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5220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sparkfun.com/assets/8/f/f/6/5/50e5d529ce395f2f7a0000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79" y="3389113"/>
            <a:ext cx="3373821" cy="175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Elements of Microcontrollers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092756"/>
            <a:ext cx="7955279" cy="3810320"/>
          </a:xfrm>
        </p:spPr>
        <p:txBody>
          <a:bodyPr>
            <a:normAutofit/>
          </a:bodyPr>
          <a:lstStyle/>
          <a:p>
            <a:r>
              <a:rPr lang="en-AU" sz="1800" dirty="0" smtClean="0"/>
              <a:t>SPI (Serial Peripheral Interface)</a:t>
            </a:r>
          </a:p>
          <a:p>
            <a:pPr lvl="1"/>
            <a:r>
              <a:rPr lang="en-AU" sz="1600" dirty="0" smtClean="0"/>
              <a:t>One master (typically MCU) to multiple slaves</a:t>
            </a:r>
          </a:p>
          <a:p>
            <a:pPr lvl="1"/>
            <a:r>
              <a:rPr lang="en-AU" sz="1600" dirty="0" smtClean="0"/>
              <a:t>Programmed through a library</a:t>
            </a:r>
          </a:p>
          <a:p>
            <a:r>
              <a:rPr lang="en-AU" sz="1800" dirty="0" smtClean="0"/>
              <a:t>Pros</a:t>
            </a:r>
          </a:p>
          <a:p>
            <a:pPr lvl="1"/>
            <a:r>
              <a:rPr lang="en-AU" sz="1600" dirty="0" smtClean="0"/>
              <a:t>Synchronous. Clock signal from the Master</a:t>
            </a:r>
          </a:p>
          <a:p>
            <a:pPr lvl="1"/>
            <a:r>
              <a:rPr lang="en-AU" sz="1600" dirty="0" smtClean="0"/>
              <a:t>Faster, ex: 10 </a:t>
            </a:r>
            <a:r>
              <a:rPr lang="en-AU" sz="1600" dirty="0" err="1" smtClean="0"/>
              <a:t>Mbits</a:t>
            </a:r>
            <a:r>
              <a:rPr lang="en-AU" sz="1600" dirty="0" smtClean="0"/>
              <a:t>/sec </a:t>
            </a:r>
          </a:p>
          <a:p>
            <a:pPr lvl="1"/>
            <a:r>
              <a:rPr lang="en-AU" sz="1600" dirty="0" smtClean="0"/>
              <a:t>Simpler. Cheaper hardware</a:t>
            </a:r>
          </a:p>
          <a:p>
            <a:pPr lvl="1"/>
            <a:r>
              <a:rPr lang="en-AU" sz="1600" dirty="0" smtClean="0"/>
              <a:t>No baud rate mismatches. No extra bits overhead</a:t>
            </a:r>
            <a:endParaRPr lang="en-AU" sz="1600" dirty="0"/>
          </a:p>
          <a:p>
            <a:r>
              <a:rPr lang="en-AU" sz="1600" dirty="0" smtClean="0"/>
              <a:t>Cons</a:t>
            </a:r>
          </a:p>
          <a:p>
            <a:pPr lvl="1"/>
            <a:r>
              <a:rPr lang="en-AU" sz="1600" dirty="0"/>
              <a:t>4 </a:t>
            </a:r>
            <a:r>
              <a:rPr lang="en-AU" sz="1600" dirty="0" smtClean="0"/>
              <a:t>Pin required (SCK, MOSI, MISO, SS= Slave Select)</a:t>
            </a:r>
          </a:p>
          <a:p>
            <a:pPr lvl="1"/>
            <a:r>
              <a:rPr lang="en-AU" sz="1600" dirty="0" smtClean="0"/>
              <a:t>1 additional SS Pin for each new slave</a:t>
            </a:r>
          </a:p>
          <a:p>
            <a:pPr lvl="2"/>
            <a:r>
              <a:rPr lang="en-AU" sz="1400" dirty="0" smtClean="0"/>
              <a:t>Can share one pin if only output required, ex: LEDs</a:t>
            </a:r>
            <a:endParaRPr lang="en-US" sz="1400" dirty="0"/>
          </a:p>
          <a:p>
            <a:endParaRPr lang="en-US" sz="1800" dirty="0" smtClean="0"/>
          </a:p>
        </p:txBody>
      </p:sp>
      <p:sp>
        <p:nvSpPr>
          <p:cNvPr id="2" name="AutoShape 4" descr="SPI square wave signa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017" y="429816"/>
            <a:ext cx="4037288" cy="26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987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Elements of Microcontrollers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1800" dirty="0" smtClean="0"/>
              <a:t>I</a:t>
            </a:r>
            <a:r>
              <a:rPr lang="en-AU" sz="1800" baseline="30000" dirty="0" smtClean="0"/>
              <a:t>2</a:t>
            </a:r>
            <a:r>
              <a:rPr lang="en-AU" sz="1800" dirty="0" smtClean="0"/>
              <a:t>C (Inter Integrated Circuit)</a:t>
            </a:r>
          </a:p>
          <a:p>
            <a:r>
              <a:rPr lang="en-AU" sz="1800" dirty="0" smtClean="0"/>
              <a:t>Multiple slave IC’s communicate with one or more Master IC’s</a:t>
            </a:r>
          </a:p>
          <a:p>
            <a:r>
              <a:rPr lang="en-AU" sz="1800" dirty="0" smtClean="0"/>
              <a:t>Up to 1008 slave devices</a:t>
            </a:r>
          </a:p>
          <a:p>
            <a:r>
              <a:rPr lang="en-AU" sz="1800" dirty="0" smtClean="0"/>
              <a:t>Simpler hardware than Serial</a:t>
            </a:r>
          </a:p>
          <a:p>
            <a:r>
              <a:rPr lang="en-AU" sz="1800" dirty="0" smtClean="0"/>
              <a:t>Commonly up to 400KHz</a:t>
            </a:r>
          </a:p>
          <a:p>
            <a:r>
              <a:rPr lang="en-AU" sz="1800" dirty="0" smtClean="0"/>
              <a:t>Requires 2 pins: SDA and SCL</a:t>
            </a:r>
          </a:p>
          <a:p>
            <a:pPr lvl="1"/>
            <a:endParaRPr lang="en-AU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800" dirty="0" smtClean="0"/>
          </a:p>
        </p:txBody>
      </p:sp>
      <p:sp>
        <p:nvSpPr>
          <p:cNvPr id="2" name="AutoShape 4" descr="SPI square wave signa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528" y="2175510"/>
            <a:ext cx="40005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830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Sample Microcontroller Specs – Arduino Mega</a:t>
            </a:r>
            <a:endParaRPr lang="en-US" dirty="0"/>
          </a:p>
        </p:txBody>
      </p:sp>
      <p:sp>
        <p:nvSpPr>
          <p:cNvPr id="2" name="AutoShape 4" descr="SPI square wave signa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77" y="1534886"/>
            <a:ext cx="3925802" cy="2004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40" y="83599"/>
            <a:ext cx="8546488" cy="505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300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3" y="7937"/>
            <a:ext cx="517801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Raspberry PI GPIO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931456"/>
            <a:ext cx="7955279" cy="3837611"/>
          </a:xfrm>
        </p:spPr>
        <p:txBody>
          <a:bodyPr>
            <a:normAutofit fontScale="92500" lnSpcReduction="10000"/>
          </a:bodyPr>
          <a:lstStyle/>
          <a:p>
            <a:r>
              <a:rPr lang="en-AU" sz="1800" dirty="0" smtClean="0">
                <a:solidFill>
                  <a:schemeClr val="bg2"/>
                </a:solidFill>
              </a:rPr>
              <a:t>General Purpose </a:t>
            </a:r>
            <a:r>
              <a:rPr lang="en-AU" sz="1800" dirty="0" err="1" smtClean="0">
                <a:solidFill>
                  <a:schemeClr val="bg2"/>
                </a:solidFill>
              </a:rPr>
              <a:t>Input/Output</a:t>
            </a:r>
            <a:endParaRPr lang="en-AU" sz="1800" dirty="0" smtClean="0">
              <a:solidFill>
                <a:schemeClr val="bg2"/>
              </a:solidFill>
            </a:endParaRPr>
          </a:p>
          <a:p>
            <a:pPr lvl="1"/>
            <a:r>
              <a:rPr lang="en-AU" sz="1600" dirty="0" smtClean="0">
                <a:solidFill>
                  <a:schemeClr val="bg2"/>
                </a:solidFill>
              </a:rPr>
              <a:t>3.3V logic level. </a:t>
            </a:r>
            <a:r>
              <a:rPr lang="en-AU" sz="1600" b="1" u="sng" dirty="0" smtClean="0">
                <a:solidFill>
                  <a:srgbClr val="C00000"/>
                </a:solidFill>
              </a:rPr>
              <a:t>No 5V tolerant</a:t>
            </a:r>
          </a:p>
          <a:p>
            <a:pPr lvl="1"/>
            <a:r>
              <a:rPr lang="en-AU" sz="1600" dirty="0" smtClean="0">
                <a:solidFill>
                  <a:schemeClr val="bg2"/>
                </a:solidFill>
              </a:rPr>
              <a:t>26 digital pins. No </a:t>
            </a:r>
            <a:r>
              <a:rPr lang="en-AU" sz="1600" dirty="0" err="1" smtClean="0">
                <a:solidFill>
                  <a:schemeClr val="bg2"/>
                </a:solidFill>
              </a:rPr>
              <a:t>analog</a:t>
            </a:r>
            <a:endParaRPr lang="en-AU" sz="1600" dirty="0" smtClean="0">
              <a:solidFill>
                <a:schemeClr val="bg2"/>
              </a:solidFill>
            </a:endParaRPr>
          </a:p>
          <a:p>
            <a:pPr lvl="1"/>
            <a:r>
              <a:rPr lang="en-AU" sz="1600" dirty="0" smtClean="0">
                <a:solidFill>
                  <a:schemeClr val="bg2"/>
                </a:solidFill>
              </a:rPr>
              <a:t>Can reconfigure almost all </a:t>
            </a:r>
            <a:r>
              <a:rPr lang="en-AU" sz="1600" dirty="0">
                <a:solidFill>
                  <a:schemeClr val="bg2"/>
                </a:solidFill>
              </a:rPr>
              <a:t>GPIO </a:t>
            </a:r>
            <a:r>
              <a:rPr lang="en-AU" sz="1600" dirty="0" smtClean="0">
                <a:solidFill>
                  <a:schemeClr val="bg2"/>
                </a:solidFill>
              </a:rPr>
              <a:t>pins:</a:t>
            </a:r>
          </a:p>
          <a:p>
            <a:pPr lvl="2"/>
            <a:r>
              <a:rPr lang="en-AU" sz="1400" dirty="0" smtClean="0">
                <a:solidFill>
                  <a:schemeClr val="bg2"/>
                </a:solidFill>
              </a:rPr>
              <a:t>SPI, PWM, I</a:t>
            </a:r>
            <a:r>
              <a:rPr lang="en-AU" sz="1400" baseline="30000" dirty="0" smtClean="0">
                <a:solidFill>
                  <a:schemeClr val="bg2"/>
                </a:solidFill>
              </a:rPr>
              <a:t>2</a:t>
            </a:r>
            <a:r>
              <a:rPr lang="en-AU" sz="1400" dirty="0" smtClean="0">
                <a:solidFill>
                  <a:schemeClr val="bg2"/>
                </a:solidFill>
              </a:rPr>
              <a:t>C, Interrupt</a:t>
            </a:r>
          </a:p>
          <a:p>
            <a:r>
              <a:rPr lang="en-AU" sz="1800" dirty="0" smtClean="0">
                <a:solidFill>
                  <a:schemeClr val="bg2"/>
                </a:solidFill>
              </a:rPr>
              <a:t>Code in many languages</a:t>
            </a:r>
            <a:endParaRPr lang="en-AU" sz="1600" dirty="0" smtClean="0">
              <a:solidFill>
                <a:schemeClr val="bg2"/>
              </a:solidFill>
            </a:endParaRPr>
          </a:p>
          <a:p>
            <a:r>
              <a:rPr lang="en-US" sz="1800" dirty="0">
                <a:solidFill>
                  <a:schemeClr val="bg2"/>
                </a:solidFill>
              </a:rPr>
              <a:t>Python - </a:t>
            </a:r>
            <a:r>
              <a:rPr lang="en-US" sz="1800" dirty="0" err="1">
                <a:solidFill>
                  <a:schemeClr val="bg2"/>
                </a:solidFill>
              </a:rPr>
              <a:t>RPi.GPIO</a:t>
            </a:r>
            <a:r>
              <a:rPr lang="en-US" sz="1800" dirty="0">
                <a:solidFill>
                  <a:schemeClr val="bg2"/>
                </a:solidFill>
              </a:rPr>
              <a:t> module:</a:t>
            </a:r>
          </a:p>
          <a:p>
            <a:pPr lvl="1"/>
            <a:r>
              <a:rPr lang="en-US" sz="1600" dirty="0" smtClean="0">
                <a:solidFill>
                  <a:schemeClr val="bg2"/>
                </a:solidFill>
              </a:rPr>
              <a:t>Installed </a:t>
            </a:r>
            <a:r>
              <a:rPr lang="en-US" sz="1600" dirty="0">
                <a:solidFill>
                  <a:schemeClr val="bg2"/>
                </a:solidFill>
              </a:rPr>
              <a:t>in </a:t>
            </a:r>
            <a:r>
              <a:rPr lang="en-US" sz="1600" dirty="0" err="1" smtClean="0">
                <a:solidFill>
                  <a:schemeClr val="bg2"/>
                </a:solidFill>
              </a:rPr>
              <a:t>Raspbian</a:t>
            </a:r>
            <a:r>
              <a:rPr lang="en-US" sz="1600" dirty="0" smtClean="0">
                <a:solidFill>
                  <a:schemeClr val="bg2"/>
                </a:solidFill>
              </a:rPr>
              <a:t> by default</a:t>
            </a:r>
            <a:endParaRPr lang="en-US" sz="1600" dirty="0">
              <a:solidFill>
                <a:schemeClr val="bg2"/>
              </a:solidFill>
            </a:endParaRPr>
          </a:p>
          <a:p>
            <a:pPr lvl="1"/>
            <a:r>
              <a:rPr lang="en-US" sz="1600" dirty="0" smtClean="0">
                <a:solidFill>
                  <a:schemeClr val="bg2"/>
                </a:solidFill>
              </a:rPr>
              <a:t>Scripts </a:t>
            </a:r>
            <a:r>
              <a:rPr lang="en-US" sz="1600" dirty="0">
                <a:solidFill>
                  <a:schemeClr val="bg2"/>
                </a:solidFill>
              </a:rPr>
              <a:t>must be run as </a:t>
            </a:r>
            <a:r>
              <a:rPr lang="en-US" sz="1600" dirty="0" smtClean="0">
                <a:solidFill>
                  <a:schemeClr val="bg2"/>
                </a:solidFill>
              </a:rPr>
              <a:t>root</a:t>
            </a:r>
          </a:p>
          <a:p>
            <a:r>
              <a:rPr lang="en-AU" sz="1800" dirty="0" smtClean="0">
                <a:solidFill>
                  <a:schemeClr val="bg2"/>
                </a:solidFill>
              </a:rPr>
              <a:t>Also available for Python:</a:t>
            </a:r>
          </a:p>
          <a:p>
            <a:pPr lvl="1"/>
            <a:r>
              <a:rPr lang="en-AU" sz="1600" dirty="0" err="1" smtClean="0">
                <a:solidFill>
                  <a:schemeClr val="bg2"/>
                </a:solidFill>
              </a:rPr>
              <a:t>Pigpio</a:t>
            </a:r>
            <a:r>
              <a:rPr lang="en-AU" sz="1600" dirty="0">
                <a:solidFill>
                  <a:schemeClr val="bg2"/>
                </a:solidFill>
              </a:rPr>
              <a:t> </a:t>
            </a:r>
            <a:r>
              <a:rPr lang="en-AU" sz="1600" dirty="0" smtClean="0">
                <a:solidFill>
                  <a:schemeClr val="bg2"/>
                </a:solidFill>
              </a:rPr>
              <a:t>(daemon, 32 PWM pins)</a:t>
            </a:r>
          </a:p>
          <a:p>
            <a:pPr lvl="1"/>
            <a:r>
              <a:rPr lang="en-AU" sz="1600" dirty="0" smtClean="0">
                <a:solidFill>
                  <a:schemeClr val="bg2"/>
                </a:solidFill>
              </a:rPr>
              <a:t>RPIO</a:t>
            </a:r>
          </a:p>
          <a:p>
            <a:pPr lvl="1"/>
            <a:r>
              <a:rPr lang="en-AU" sz="1600" dirty="0" smtClean="0">
                <a:solidFill>
                  <a:schemeClr val="bg2"/>
                </a:solidFill>
              </a:rPr>
              <a:t>WiringPi2-Python</a:t>
            </a:r>
          </a:p>
          <a:p>
            <a:pPr lvl="1"/>
            <a:r>
              <a:rPr lang="en-AU" sz="1600" dirty="0" err="1" smtClean="0">
                <a:solidFill>
                  <a:schemeClr val="bg2"/>
                </a:solidFill>
              </a:rPr>
              <a:t>gpiozero</a:t>
            </a:r>
            <a:endParaRPr lang="en-AU" sz="1800" dirty="0" smtClean="0">
              <a:solidFill>
                <a:srgbClr val="FF0000"/>
              </a:solidFill>
            </a:endParaRP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800" dirty="0" smtClean="0"/>
          </a:p>
        </p:txBody>
      </p:sp>
      <p:sp>
        <p:nvSpPr>
          <p:cNvPr id="2" name="AutoShape 4" descr="SPI square wave signa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786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Raspberry PI GPIO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1800" dirty="0" smtClean="0">
                <a:solidFill>
                  <a:schemeClr val="bg2"/>
                </a:solidFill>
              </a:rPr>
              <a:t>Many PIN numbering conventions</a:t>
            </a:r>
          </a:p>
          <a:p>
            <a:pPr lvl="1"/>
            <a:r>
              <a:rPr lang="en-AU" sz="1600" dirty="0" smtClean="0">
                <a:solidFill>
                  <a:schemeClr val="bg2"/>
                </a:solidFill>
              </a:rPr>
              <a:t>Physical numbering</a:t>
            </a:r>
          </a:p>
          <a:p>
            <a:pPr lvl="1"/>
            <a:r>
              <a:rPr lang="en-AU" sz="1600" dirty="0" smtClean="0">
                <a:solidFill>
                  <a:schemeClr val="bg2"/>
                </a:solidFill>
              </a:rPr>
              <a:t>GPIO numbering</a:t>
            </a:r>
          </a:p>
          <a:p>
            <a:endParaRPr lang="en-AU" sz="1800" dirty="0" smtClean="0">
              <a:solidFill>
                <a:schemeClr val="bg2"/>
              </a:solidFill>
            </a:endParaRP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800" dirty="0" smtClean="0"/>
          </a:p>
        </p:txBody>
      </p:sp>
      <p:sp>
        <p:nvSpPr>
          <p:cNvPr id="2" name="AutoShape 4" descr="SPI square wave signa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981" y="0"/>
            <a:ext cx="517801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" y="2242869"/>
            <a:ext cx="3810406" cy="2286243"/>
          </a:xfrm>
          <a:prstGeom prst="rect">
            <a:avLst/>
          </a:prstGeom>
          <a:ln w="25400" cmpd="sng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271" y="3146342"/>
            <a:ext cx="3724237" cy="1552419"/>
          </a:xfrm>
          <a:prstGeom prst="rect">
            <a:avLst/>
          </a:prstGeom>
          <a:ln w="25400" cmpd="sng"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330008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Raspberry PI GPIO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1800" dirty="0" smtClean="0">
                <a:solidFill>
                  <a:srgbClr val="FF0000"/>
                </a:solidFill>
              </a:rPr>
              <a:t>To complete ??????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800" dirty="0" smtClean="0"/>
          </a:p>
        </p:txBody>
      </p:sp>
      <p:sp>
        <p:nvSpPr>
          <p:cNvPr id="2" name="AutoShape 4" descr="SPI square wave signa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793334"/>
            <a:ext cx="8865910" cy="435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342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Basic Electricity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1800" dirty="0" smtClean="0"/>
              <a:t>Ohm’s Law</a:t>
            </a:r>
          </a:p>
          <a:p>
            <a:endParaRPr lang="en-AU" sz="1800" dirty="0" smtClean="0"/>
          </a:p>
          <a:p>
            <a:r>
              <a:rPr lang="en-AU" sz="1800" dirty="0" smtClean="0"/>
              <a:t>Multimeter</a:t>
            </a:r>
            <a:endParaRPr lang="en-AU" sz="1800" dirty="0"/>
          </a:p>
          <a:p>
            <a:endParaRPr lang="en-AU" sz="1800" dirty="0" smtClean="0"/>
          </a:p>
          <a:p>
            <a:r>
              <a:rPr lang="en-AU" sz="1800" dirty="0" smtClean="0"/>
              <a:t>Electricity flows from High Voltage to Low Voltage</a:t>
            </a:r>
          </a:p>
          <a:p>
            <a:pPr lvl="1"/>
            <a:r>
              <a:rPr lang="en-AU" sz="1600" dirty="0" smtClean="0"/>
              <a:t>from VCC to GND </a:t>
            </a:r>
          </a:p>
          <a:p>
            <a:endParaRPr lang="en-US" sz="1600" dirty="0" smtClean="0"/>
          </a:p>
          <a:p>
            <a:endParaRPr lang="en-US" sz="1800" dirty="0" smtClean="0"/>
          </a:p>
        </p:txBody>
      </p:sp>
      <p:pic>
        <p:nvPicPr>
          <p:cNvPr id="14338" name="Picture 2" descr="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093" y="1703638"/>
            <a:ext cx="12096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883" y="1698875"/>
            <a:ext cx="1638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108" y="1727474"/>
            <a:ext cx="17335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949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Breadboard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36" y="1097643"/>
            <a:ext cx="5591175" cy="3400425"/>
          </a:xfrm>
          <a:prstGeom prst="rect">
            <a:avLst/>
          </a:prstGeom>
        </p:spPr>
      </p:pic>
      <p:pic>
        <p:nvPicPr>
          <p:cNvPr id="19460" name="Picture 4" descr="Front and back, medium breadboard with power rails expos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411" y="905352"/>
            <a:ext cx="5715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672" y="888092"/>
            <a:ext cx="57150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245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19" y="1748271"/>
            <a:ext cx="8290259" cy="172826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Lab 1: </a:t>
            </a:r>
            <a:r>
              <a:rPr lang="en-US" sz="4800" dirty="0" err="1" smtClean="0"/>
              <a:t>IoT</a:t>
            </a:r>
            <a:r>
              <a:rPr lang="en-US" sz="4800" dirty="0" smtClean="0"/>
              <a:t> Hello World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659030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Prerequisites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106738"/>
            <a:ext cx="7955279" cy="3200400"/>
          </a:xfrm>
        </p:spPr>
        <p:txBody>
          <a:bodyPr>
            <a:normAutofit/>
          </a:bodyPr>
          <a:lstStyle/>
          <a:p>
            <a:r>
              <a:rPr lang="en-AU" sz="2000" dirty="0" smtClean="0"/>
              <a:t>Raspberry Pi 3 B with 16GB SD card (</a:t>
            </a:r>
            <a:r>
              <a:rPr lang="en-AU" sz="1800" dirty="0" err="1" smtClean="0"/>
              <a:t>Raspbian</a:t>
            </a:r>
            <a:r>
              <a:rPr lang="en-AU" sz="1800" dirty="0" smtClean="0"/>
              <a:t> Jessie)</a:t>
            </a:r>
          </a:p>
          <a:p>
            <a:pPr lvl="1"/>
            <a:r>
              <a:rPr lang="en-AU" sz="1800" dirty="0" smtClean="0"/>
              <a:t>Follow the Raspberry Pi setup procedure</a:t>
            </a:r>
          </a:p>
          <a:p>
            <a:r>
              <a:rPr lang="en-AU" sz="2000" dirty="0" smtClean="0"/>
              <a:t>Install </a:t>
            </a:r>
            <a:r>
              <a:rPr lang="en-AU" sz="2000" dirty="0" err="1" smtClean="0"/>
              <a:t>Virtualbox</a:t>
            </a:r>
            <a:r>
              <a:rPr lang="en-AU" sz="2000" dirty="0" smtClean="0"/>
              <a:t> and Vagrant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66" y="124799"/>
            <a:ext cx="1979985" cy="19576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48046"/>
            <a:ext cx="9088103" cy="27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0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074" y="487581"/>
            <a:ext cx="4676775" cy="45624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Blink an LED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280159"/>
            <a:ext cx="7955279" cy="3410081"/>
          </a:xfrm>
        </p:spPr>
        <p:txBody>
          <a:bodyPr>
            <a:normAutofit/>
          </a:bodyPr>
          <a:lstStyle/>
          <a:p>
            <a:r>
              <a:rPr lang="en-AU" sz="1800" dirty="0" smtClean="0"/>
              <a:t>Clone repo:</a:t>
            </a:r>
          </a:p>
          <a:p>
            <a:pPr marL="341313" lvl="1" indent="0">
              <a:buNone/>
            </a:pPr>
            <a:r>
              <a:rPr lang="en-AU" sz="1800" dirty="0" smtClean="0">
                <a:hlinkClick r:id="rId4"/>
              </a:rPr>
              <a:t>https</a:t>
            </a:r>
            <a:r>
              <a:rPr lang="en-AU" sz="1800" dirty="0">
                <a:hlinkClick r:id="rId4"/>
              </a:rPr>
              <a:t>://</a:t>
            </a:r>
            <a:r>
              <a:rPr lang="en-AU" sz="1800" dirty="0" smtClean="0">
                <a:hlinkClick r:id="rId4"/>
              </a:rPr>
              <a:t>github.com/cermegno/iot-rpi</a:t>
            </a:r>
            <a:endParaRPr lang="en-AU" sz="1800" dirty="0" smtClean="0"/>
          </a:p>
          <a:p>
            <a:pPr marL="341313" lvl="1" indent="0">
              <a:buNone/>
            </a:pPr>
            <a:endParaRPr lang="en-AU" sz="1800" dirty="0" smtClean="0"/>
          </a:p>
          <a:p>
            <a:r>
              <a:rPr lang="en-AU" sz="1800" dirty="0" smtClean="0"/>
              <a:t>Patch the Raspberry Pi as follows:</a:t>
            </a:r>
          </a:p>
          <a:p>
            <a:pPr marL="681038" lvl="2" indent="0">
              <a:buNone/>
            </a:pPr>
            <a:r>
              <a:rPr lang="en-AU" sz="1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 15</a:t>
            </a:r>
          </a:p>
          <a:p>
            <a:pPr marL="681038" lvl="2" indent="0">
              <a:buNone/>
            </a:pPr>
            <a:r>
              <a:rPr lang="en-AU" sz="1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+  1 </a:t>
            </a:r>
          </a:p>
          <a:p>
            <a:pPr marL="681038" lvl="2" indent="0">
              <a:buNone/>
            </a:pPr>
            <a:r>
              <a:rPr lang="en-AU" sz="1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N  unpatched</a:t>
            </a:r>
          </a:p>
          <a:p>
            <a:endParaRPr lang="en-AU" sz="1600" dirty="0" smtClean="0"/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2076156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Blink an LED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280159"/>
            <a:ext cx="7955279" cy="3410081"/>
          </a:xfrm>
        </p:spPr>
        <p:txBody>
          <a:bodyPr>
            <a:normAutofit/>
          </a:bodyPr>
          <a:lstStyle/>
          <a:p>
            <a:r>
              <a:rPr lang="en-AU" sz="1800" dirty="0" smtClean="0"/>
              <a:t>Examine “led1.py” script with IDLE. Run it by pressing F5</a:t>
            </a:r>
          </a:p>
          <a:p>
            <a:r>
              <a:rPr lang="en-AU" sz="1800" dirty="0" smtClean="0"/>
              <a:t>This works … but it is not best practice</a:t>
            </a:r>
          </a:p>
          <a:p>
            <a:pPr lvl="1"/>
            <a:r>
              <a:rPr lang="en-AU" sz="1600" dirty="0" smtClean="0"/>
              <a:t>Use variables at the top to define what each pins function is</a:t>
            </a:r>
          </a:p>
          <a:p>
            <a:pPr lvl="1"/>
            <a:r>
              <a:rPr lang="en-AU" sz="1600" dirty="0" smtClean="0"/>
              <a:t>Follow in Python the same structure as with MCU’s</a:t>
            </a:r>
          </a:p>
          <a:p>
            <a:endParaRPr lang="en-AU" sz="1800" dirty="0"/>
          </a:p>
          <a:p>
            <a:pPr lvl="1"/>
            <a:endParaRPr lang="en-AU" sz="1600" dirty="0" smtClean="0"/>
          </a:p>
          <a:p>
            <a:pPr lvl="1"/>
            <a:r>
              <a:rPr lang="en-AU" sz="1600" dirty="0" smtClean="0"/>
              <a:t>Detect CTRL-C and execute </a:t>
            </a:r>
            <a:r>
              <a:rPr lang="en-AU" sz="1600" dirty="0" err="1" smtClean="0"/>
              <a:t>GPIO.cleanup</a:t>
            </a:r>
            <a:r>
              <a:rPr lang="en-AU" sz="1600" dirty="0" smtClean="0"/>
              <a:t>() on exit</a:t>
            </a:r>
          </a:p>
          <a:p>
            <a:r>
              <a:rPr lang="en-AU" sz="1800" dirty="0" smtClean="0"/>
              <a:t>Examine “led2.py” and run it</a:t>
            </a:r>
          </a:p>
          <a:p>
            <a:r>
              <a:rPr lang="en-AU" sz="1800" b="1" dirty="0" smtClean="0"/>
              <a:t>Exercise</a:t>
            </a:r>
            <a:r>
              <a:rPr lang="en-AU" sz="1800" dirty="0" smtClean="0"/>
              <a:t>: Can you get it to do 5 fast flashes and a pause? </a:t>
            </a:r>
          </a:p>
          <a:p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81" y="2560731"/>
            <a:ext cx="71532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5221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Blink an LED – </a:t>
            </a:r>
            <a:r>
              <a:rPr lang="en-AU" dirty="0"/>
              <a:t>the Arduino way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280159"/>
            <a:ext cx="7955279" cy="3410081"/>
          </a:xfrm>
        </p:spPr>
        <p:txBody>
          <a:bodyPr>
            <a:normAutofit/>
          </a:bodyPr>
          <a:lstStyle/>
          <a:p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31" y="1298931"/>
            <a:ext cx="8720872" cy="311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525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19" y="1748271"/>
            <a:ext cx="8290259" cy="172826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Sensors and Actuators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224028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269" y="3141041"/>
            <a:ext cx="2286000" cy="1657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562" y="2970150"/>
            <a:ext cx="2305050" cy="21145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Sensors vs Shields or HATs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dirty="0" smtClean="0"/>
              <a:t>Sensors/Actuators can be packaged:</a:t>
            </a:r>
          </a:p>
          <a:p>
            <a:r>
              <a:rPr lang="en-AU" sz="1800" dirty="0" smtClean="0"/>
              <a:t>By themselves</a:t>
            </a:r>
          </a:p>
          <a:p>
            <a:r>
              <a:rPr lang="en-AU" sz="1800" dirty="0" smtClean="0"/>
              <a:t>On a small board along with any components required, ex: resistors</a:t>
            </a:r>
          </a:p>
          <a:p>
            <a:r>
              <a:rPr lang="en-AU" sz="1800" dirty="0" smtClean="0"/>
              <a:t>Included into a board that can be stacked atop Arduino, Raspberry PI</a:t>
            </a:r>
          </a:p>
          <a:p>
            <a:pPr lvl="1"/>
            <a:r>
              <a:rPr lang="en-AU" sz="1600" dirty="0" smtClean="0"/>
              <a:t>Arduino Shields</a:t>
            </a:r>
          </a:p>
          <a:p>
            <a:pPr lvl="1"/>
            <a:r>
              <a:rPr lang="en-AU" sz="1600" dirty="0" err="1" smtClean="0"/>
              <a:t>RPi</a:t>
            </a:r>
            <a:r>
              <a:rPr lang="en-AU" sz="1600" dirty="0" smtClean="0"/>
              <a:t> HAT (</a:t>
            </a:r>
            <a:r>
              <a:rPr lang="en-AU" sz="1600" b="1" dirty="0" smtClean="0"/>
              <a:t>H</a:t>
            </a:r>
            <a:r>
              <a:rPr lang="en-AU" sz="1600" dirty="0" smtClean="0"/>
              <a:t>ardware </a:t>
            </a:r>
            <a:r>
              <a:rPr lang="en-AU" sz="1600" b="1" dirty="0" smtClean="0"/>
              <a:t>A</a:t>
            </a:r>
            <a:r>
              <a:rPr lang="en-AU" sz="1600" dirty="0" smtClean="0"/>
              <a:t>dded on </a:t>
            </a:r>
            <a:r>
              <a:rPr lang="en-AU" sz="1600" b="1" dirty="0" smtClean="0"/>
              <a:t>T</a:t>
            </a:r>
            <a:r>
              <a:rPr lang="en-AU" sz="1600" dirty="0" smtClean="0"/>
              <a:t>op)</a:t>
            </a:r>
            <a:endParaRPr lang="en-US" sz="1600" dirty="0" smtClean="0"/>
          </a:p>
          <a:p>
            <a:endParaRPr lang="en-US" sz="1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589" y="188850"/>
            <a:ext cx="1429816" cy="1807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0269" y="188850"/>
            <a:ext cx="11144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1863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582432" y="2127885"/>
            <a:ext cx="2486025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840" y="36779"/>
            <a:ext cx="1939159" cy="13204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Sensor examples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1800" dirty="0" smtClean="0"/>
              <a:t>Basics: LED, Strip, Displays, Buttons, Potentiometer, Buzzer, Joystick</a:t>
            </a:r>
          </a:p>
          <a:p>
            <a:r>
              <a:rPr lang="en-AU" sz="1800" dirty="0" smtClean="0"/>
              <a:t>Environmental: Temperature, Humidity, Brightness</a:t>
            </a:r>
            <a:r>
              <a:rPr lang="en-AU" sz="1800" dirty="0"/>
              <a:t>, </a:t>
            </a:r>
            <a:r>
              <a:rPr lang="en-AU" sz="1800" dirty="0" smtClean="0"/>
              <a:t>UV, Colour, Barometric, Hygrometer, Sound/Noise, Liquid Level, Liquid Flow, Geiger</a:t>
            </a:r>
          </a:p>
          <a:p>
            <a:r>
              <a:rPr lang="en-AU" sz="1800" dirty="0" smtClean="0"/>
              <a:t>Gas: CO2, CO, Methane, Propane, Ethanol …</a:t>
            </a:r>
          </a:p>
          <a:p>
            <a:r>
              <a:rPr lang="en-AU" sz="1800" dirty="0" smtClean="0"/>
              <a:t>Motion: Accelerometer, Magnetometer, Hall Effect, Motion, Flex, Force, Ultrasonic, Vibration, Laser or IR Tripwire, GPS, </a:t>
            </a:r>
            <a:r>
              <a:rPr lang="en-AU" sz="1800" dirty="0" err="1" smtClean="0"/>
              <a:t>Lidar</a:t>
            </a:r>
            <a:endParaRPr lang="en-AU" sz="1800" dirty="0" smtClean="0"/>
          </a:p>
          <a:p>
            <a:r>
              <a:rPr lang="en-AU" sz="1800" dirty="0" smtClean="0"/>
              <a:t>DC Motor, </a:t>
            </a:r>
            <a:r>
              <a:rPr lang="en-AU" sz="1800" dirty="0"/>
              <a:t>Servo, </a:t>
            </a:r>
            <a:r>
              <a:rPr lang="en-AU" sz="1800" dirty="0" smtClean="0"/>
              <a:t>Stepper Motor, Relay, Linear Actuator</a:t>
            </a:r>
          </a:p>
          <a:p>
            <a:r>
              <a:rPr lang="en-AU" sz="1800" dirty="0" smtClean="0"/>
              <a:t>SD Card, RFID, Infrared, RF, Bluetooth, Cellular, </a:t>
            </a:r>
            <a:r>
              <a:rPr lang="en-AU" sz="1800" dirty="0" err="1" smtClean="0"/>
              <a:t>XBee</a:t>
            </a:r>
            <a:r>
              <a:rPr lang="en-AU" sz="1800" dirty="0" smtClean="0"/>
              <a:t> …</a:t>
            </a:r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432" y="3254430"/>
            <a:ext cx="2190750" cy="136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449" y="36779"/>
            <a:ext cx="1530315" cy="124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581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HAT and Shield Examples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1800" dirty="0" smtClean="0"/>
              <a:t>Motor Controller</a:t>
            </a:r>
          </a:p>
          <a:p>
            <a:r>
              <a:rPr lang="en-AU" sz="1800" dirty="0" smtClean="0"/>
              <a:t>PWM/Servo</a:t>
            </a:r>
          </a:p>
          <a:p>
            <a:r>
              <a:rPr lang="en-AU" sz="1800" dirty="0" smtClean="0"/>
              <a:t>TFT Display, LED Matrix, </a:t>
            </a:r>
            <a:r>
              <a:rPr lang="en-AU" sz="1800" dirty="0" err="1" smtClean="0"/>
              <a:t>eInk</a:t>
            </a:r>
            <a:endParaRPr lang="en-AU" sz="1800" dirty="0" smtClean="0"/>
          </a:p>
          <a:p>
            <a:r>
              <a:rPr lang="en-AU" sz="1800" dirty="0" smtClean="0"/>
              <a:t> Prototyping, Expansion shield</a:t>
            </a:r>
            <a:endParaRPr lang="en-US" sz="1600" dirty="0" smtClean="0"/>
          </a:p>
          <a:p>
            <a:r>
              <a:rPr lang="en-AU" sz="1800" dirty="0" smtClean="0"/>
              <a:t>Check </a:t>
            </a:r>
            <a:r>
              <a:rPr lang="en-AU" sz="1800" dirty="0" err="1" smtClean="0"/>
              <a:t>Pimoroni</a:t>
            </a:r>
            <a:r>
              <a:rPr lang="en-AU" sz="1800" dirty="0" smtClean="0"/>
              <a:t> website for more HAT ideas </a:t>
            </a:r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26" y="905352"/>
            <a:ext cx="86391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424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19" y="1748271"/>
            <a:ext cx="8290259" cy="172826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Lab 2: Sensor Example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329660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Lab 2: Measuring Light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1800" dirty="0" smtClean="0"/>
              <a:t>Let’s use a </a:t>
            </a:r>
            <a:r>
              <a:rPr lang="en-AU" sz="1800" dirty="0" err="1" smtClean="0"/>
              <a:t>photoresistor</a:t>
            </a:r>
            <a:r>
              <a:rPr lang="en-AU" sz="1800" dirty="0" smtClean="0"/>
              <a:t> to read light levels </a:t>
            </a:r>
          </a:p>
          <a:p>
            <a:r>
              <a:rPr lang="en-AU" sz="1800" dirty="0" err="1" smtClean="0"/>
              <a:t>Photoresistor</a:t>
            </a:r>
            <a:r>
              <a:rPr lang="en-AU" sz="1800" dirty="0" smtClean="0"/>
              <a:t> (</a:t>
            </a:r>
            <a:r>
              <a:rPr lang="en-AU" sz="1800" dirty="0" err="1" smtClean="0"/>
              <a:t>analog</a:t>
            </a:r>
            <a:r>
              <a:rPr lang="en-AU" sz="1800" dirty="0" smtClean="0"/>
              <a:t>) </a:t>
            </a:r>
            <a:r>
              <a:rPr lang="en-AU" sz="1800" dirty="0" smtClean="0">
                <a:sym typeface="Wingdings" panose="05000000000000000000" pitchFamily="2" charset="2"/>
              </a:rPr>
              <a:t> ADC  </a:t>
            </a:r>
            <a:r>
              <a:rPr lang="en-AU" sz="1800" dirty="0" err="1" smtClean="0">
                <a:sym typeface="Wingdings" panose="05000000000000000000" pitchFamily="2" charset="2"/>
              </a:rPr>
              <a:t>RPi</a:t>
            </a:r>
            <a:endParaRPr lang="en-AU" sz="1800" dirty="0" smtClean="0"/>
          </a:p>
          <a:p>
            <a:r>
              <a:rPr lang="en-AU" sz="1800" dirty="0" smtClean="0"/>
              <a:t>Patch as in page 59 of the manual</a:t>
            </a:r>
          </a:p>
          <a:p>
            <a:pPr lvl="1"/>
            <a:r>
              <a:rPr lang="en-AU" sz="1600" dirty="0" smtClean="0">
                <a:latin typeface="Consolas" panose="020B0609020204030204" pitchFamily="49" charset="0"/>
              </a:rPr>
              <a:t>CS     11</a:t>
            </a:r>
          </a:p>
          <a:p>
            <a:pPr lvl="1"/>
            <a:r>
              <a:rPr lang="en-AU" sz="1600" dirty="0" smtClean="0">
                <a:latin typeface="Consolas" panose="020B0609020204030204" pitchFamily="49" charset="0"/>
              </a:rPr>
              <a:t>DATA   12</a:t>
            </a:r>
          </a:p>
          <a:p>
            <a:pPr lvl="1"/>
            <a:r>
              <a:rPr lang="en-AU" sz="1600" dirty="0" smtClean="0">
                <a:latin typeface="Consolas" panose="020B0609020204030204" pitchFamily="49" charset="0"/>
              </a:rPr>
              <a:t>CLK	    13</a:t>
            </a:r>
          </a:p>
          <a:p>
            <a:pPr lvl="1"/>
            <a:endParaRPr lang="en-AU" sz="1600" dirty="0" smtClean="0">
              <a:latin typeface="Consolas" panose="020B0609020204030204" pitchFamily="49" charset="0"/>
            </a:endParaRPr>
          </a:p>
          <a:p>
            <a:pPr marL="0" indent="-3175">
              <a:spcBef>
                <a:spcPts val="600"/>
              </a:spcBef>
              <a:buNone/>
            </a:pPr>
            <a:r>
              <a:rPr lang="en-AU" sz="1800" dirty="0" smtClean="0">
                <a:solidFill>
                  <a:srgbClr val="C00000"/>
                </a:solidFill>
                <a:latin typeface="+mj-lt"/>
              </a:rPr>
              <a:t>Don’t forget to patch </a:t>
            </a:r>
            <a:r>
              <a:rPr lang="en-AU" sz="1800" dirty="0" smtClean="0">
                <a:solidFill>
                  <a:srgbClr val="C00000"/>
                </a:solidFill>
                <a:latin typeface="+mj-lt"/>
              </a:rPr>
              <a:t>5V </a:t>
            </a:r>
            <a:r>
              <a:rPr lang="en-AU" sz="1800" dirty="0" smtClean="0">
                <a:solidFill>
                  <a:srgbClr val="C00000"/>
                </a:solidFill>
                <a:latin typeface="+mj-lt"/>
              </a:rPr>
              <a:t>and GND to the</a:t>
            </a:r>
          </a:p>
          <a:p>
            <a:pPr marL="0" indent="-3175">
              <a:spcBef>
                <a:spcPts val="600"/>
              </a:spcBef>
              <a:buNone/>
            </a:pPr>
            <a:r>
              <a:rPr lang="en-AU" sz="1800" dirty="0" smtClean="0">
                <a:solidFill>
                  <a:srgbClr val="C00000"/>
                </a:solidFill>
                <a:latin typeface="+mj-lt"/>
              </a:rPr>
              <a:t>buses (the 2 small cables in the diagram)</a:t>
            </a:r>
          </a:p>
          <a:p>
            <a:endParaRPr lang="en-US" sz="1600" dirty="0" smtClean="0"/>
          </a:p>
          <a:p>
            <a:endParaRPr lang="en-US" sz="1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162" y="181961"/>
            <a:ext cx="42576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715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Lab 2: Measuring Light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280160"/>
            <a:ext cx="8507074" cy="3200400"/>
          </a:xfrm>
        </p:spPr>
        <p:txBody>
          <a:bodyPr>
            <a:normAutofit lnSpcReduction="10000"/>
          </a:bodyPr>
          <a:lstStyle/>
          <a:p>
            <a:r>
              <a:rPr lang="en-AU" sz="1800" dirty="0" smtClean="0"/>
              <a:t>Open a terminal on your Raspberry Pi and run the following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AU" sz="1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python photoresistor.py</a:t>
            </a:r>
            <a:endParaRPr lang="en-AU" sz="1800" dirty="0" smtClean="0"/>
          </a:p>
          <a:p>
            <a:r>
              <a:rPr lang="en-AU" sz="1800" dirty="0" smtClean="0"/>
              <a:t>You can get the ADC0832 module from here</a:t>
            </a:r>
          </a:p>
          <a:p>
            <a:pPr marL="0" indent="0" algn="ctr">
              <a:buNone/>
            </a:pPr>
            <a:r>
              <a:rPr lang="en-US" sz="1300" dirty="0">
                <a:hlinkClick r:id="rId3"/>
              </a:rPr>
              <a:t>https://</a:t>
            </a:r>
            <a:r>
              <a:rPr lang="en-US" sz="1300" dirty="0" smtClean="0">
                <a:hlinkClick r:id="rId3"/>
              </a:rPr>
              <a:t>github.com/sunfounder/Sunfounder_UltraKit_Python_Code_for_RaspberryPi/blob/master/ADC0832.py</a:t>
            </a:r>
            <a:endParaRPr lang="en-US" sz="1300" dirty="0" smtClean="0"/>
          </a:p>
          <a:p>
            <a:pPr marL="0" indent="0" algn="ctr">
              <a:buNone/>
            </a:pPr>
            <a:r>
              <a:rPr lang="en-US" sz="3200" b="1" dirty="0" err="1" smtClean="0"/>
              <a:t>wget</a:t>
            </a:r>
            <a:r>
              <a:rPr lang="en-US" sz="3200" b="1" dirty="0" smtClean="0"/>
              <a:t>  https</a:t>
            </a:r>
            <a:r>
              <a:rPr lang="en-US" sz="3200" b="1" dirty="0"/>
              <a:t>://goo.gl/vMNKCM</a:t>
            </a:r>
            <a:endParaRPr lang="en-US" sz="3200" b="1" dirty="0" smtClean="0"/>
          </a:p>
          <a:p>
            <a:r>
              <a:rPr lang="en-US" sz="1800" dirty="0" smtClean="0"/>
              <a:t>It gets downloaded with that name. Rename it: </a:t>
            </a:r>
            <a:r>
              <a:rPr lang="en-US" sz="18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mv </a:t>
            </a:r>
            <a:r>
              <a:rPr lang="en-US" sz="18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vMNKCM</a:t>
            </a:r>
            <a:r>
              <a:rPr lang="en-US" sz="18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ADC0832.py</a:t>
            </a:r>
          </a:p>
          <a:p>
            <a:r>
              <a:rPr lang="en-US" sz="1800" dirty="0" smtClean="0"/>
              <a:t>Cover the </a:t>
            </a:r>
            <a:r>
              <a:rPr lang="en-US" sz="1800" dirty="0" err="1" smtClean="0"/>
              <a:t>photoresistor</a:t>
            </a:r>
            <a:r>
              <a:rPr lang="en-US" sz="1800" dirty="0" smtClean="0"/>
              <a:t>. Can you see the readings change?</a:t>
            </a:r>
          </a:p>
          <a:p>
            <a:r>
              <a:rPr lang="en-US" sz="1800" dirty="0" smtClean="0"/>
              <a:t>Any ideas?</a:t>
            </a:r>
          </a:p>
          <a:p>
            <a:endParaRPr lang="en-US" sz="1600" dirty="0" smtClean="0"/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353949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Agenda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IoT</a:t>
            </a:r>
            <a:r>
              <a:rPr lang="en-US" sz="2000" dirty="0" smtClean="0"/>
              <a:t> Concepts</a:t>
            </a:r>
          </a:p>
          <a:p>
            <a:r>
              <a:rPr lang="en-AU" sz="2000" dirty="0" smtClean="0"/>
              <a:t>Sensors and Actuators</a:t>
            </a:r>
          </a:p>
          <a:p>
            <a:r>
              <a:rPr lang="en-AU" sz="2000" dirty="0" smtClean="0"/>
              <a:t>External Communications</a:t>
            </a:r>
          </a:p>
          <a:p>
            <a:r>
              <a:rPr lang="en-AU" sz="2000" dirty="0" smtClean="0"/>
              <a:t>From Prototyping to </a:t>
            </a:r>
            <a:r>
              <a:rPr lang="en-AU" sz="2000" smtClean="0"/>
              <a:t>Final Product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273" y="124799"/>
            <a:ext cx="2337078" cy="231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549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19" y="1748271"/>
            <a:ext cx="8290259" cy="172826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External Communications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842370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External Communications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1800" dirty="0" smtClean="0"/>
              <a:t>In most cases we need to get the data out of the edge</a:t>
            </a:r>
          </a:p>
          <a:p>
            <a:r>
              <a:rPr lang="en-AU" sz="1800" dirty="0" smtClean="0"/>
              <a:t>Need specific </a:t>
            </a:r>
            <a:r>
              <a:rPr lang="en-AU" sz="1800" i="1" dirty="0" smtClean="0"/>
              <a:t>simpler</a:t>
            </a:r>
            <a:r>
              <a:rPr lang="en-AU" sz="1800" dirty="0" smtClean="0"/>
              <a:t> protocols because of processing limitations of MCU</a:t>
            </a:r>
          </a:p>
          <a:p>
            <a:pPr lvl="1"/>
            <a:r>
              <a:rPr lang="en-AU" sz="1600" dirty="0" smtClean="0"/>
              <a:t>Easier on a SBC like Raspberry Pi</a:t>
            </a:r>
          </a:p>
          <a:p>
            <a:r>
              <a:rPr lang="en-AU" sz="1800" dirty="0" smtClean="0"/>
              <a:t>Many protocols</a:t>
            </a:r>
          </a:p>
          <a:p>
            <a:pPr lvl="1"/>
            <a:r>
              <a:rPr lang="en-AU" sz="1600" dirty="0" smtClean="0"/>
              <a:t>(Short-range) </a:t>
            </a:r>
            <a:r>
              <a:rPr lang="en-AU" sz="1600" dirty="0" err="1" smtClean="0"/>
              <a:t>ZigBee</a:t>
            </a:r>
            <a:r>
              <a:rPr lang="en-AU" sz="1600" dirty="0" smtClean="0"/>
              <a:t> (industrial), </a:t>
            </a:r>
            <a:r>
              <a:rPr lang="en-AU" sz="1600" dirty="0" err="1" smtClean="0"/>
              <a:t>Zwave</a:t>
            </a:r>
            <a:r>
              <a:rPr lang="en-AU" sz="1600" dirty="0" smtClean="0"/>
              <a:t> and Thread (home automation), BLE …</a:t>
            </a:r>
          </a:p>
          <a:p>
            <a:pPr lvl="1"/>
            <a:r>
              <a:rPr lang="en-AU" sz="1600" dirty="0" smtClean="0"/>
              <a:t>(Long-range, low power, low bandwidth) </a:t>
            </a:r>
            <a:r>
              <a:rPr lang="en-AU" sz="1600" dirty="0" err="1" smtClean="0"/>
              <a:t>LoRaWAN</a:t>
            </a:r>
            <a:r>
              <a:rPr lang="en-AU" sz="1600" dirty="0" smtClean="0"/>
              <a:t>, </a:t>
            </a:r>
            <a:r>
              <a:rPr lang="en-AU" sz="1600" dirty="0" err="1" smtClean="0"/>
              <a:t>Sigfox</a:t>
            </a:r>
            <a:r>
              <a:rPr lang="en-AU" sz="1600" dirty="0" smtClean="0"/>
              <a:t>, </a:t>
            </a:r>
            <a:r>
              <a:rPr lang="en-AU" sz="1600" dirty="0" err="1" smtClean="0"/>
              <a:t>Neul</a:t>
            </a:r>
            <a:r>
              <a:rPr lang="en-AU" sz="1600" dirty="0" smtClean="0"/>
              <a:t> …</a:t>
            </a:r>
          </a:p>
          <a:p>
            <a:pPr lvl="1"/>
            <a:r>
              <a:rPr lang="en-AU" sz="1600" dirty="0" err="1" smtClean="0"/>
              <a:t>Wifi</a:t>
            </a:r>
            <a:r>
              <a:rPr lang="en-AU" sz="1600" dirty="0" smtClean="0"/>
              <a:t>, Cellular</a:t>
            </a:r>
          </a:p>
          <a:p>
            <a:r>
              <a:rPr lang="en-AU" sz="1800" dirty="0" smtClean="0"/>
              <a:t>Pull (Ex: Web server)</a:t>
            </a:r>
          </a:p>
          <a:p>
            <a:r>
              <a:rPr lang="en-AU" sz="1800" dirty="0" smtClean="0"/>
              <a:t>Push (Ex: Message Queuing like MQTT)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01514565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19" y="265272"/>
            <a:ext cx="8128702" cy="640080"/>
          </a:xfrm>
        </p:spPr>
        <p:txBody>
          <a:bodyPr/>
          <a:lstStyle/>
          <a:p>
            <a:r>
              <a:rPr lang="en-AU" dirty="0" smtClean="0"/>
              <a:t>MQTT – Message Queuing for Telemetry Transport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905351"/>
            <a:ext cx="7955279" cy="3713945"/>
          </a:xfrm>
        </p:spPr>
        <p:txBody>
          <a:bodyPr>
            <a:normAutofit/>
          </a:bodyPr>
          <a:lstStyle/>
          <a:p>
            <a:r>
              <a:rPr lang="en-US" sz="1800" dirty="0"/>
              <a:t>Designed by Andy Stanford-Clark (IBM) and Arlen Nipper in </a:t>
            </a:r>
            <a:r>
              <a:rPr lang="en-US" sz="1800" dirty="0" smtClean="0"/>
              <a:t>1999</a:t>
            </a:r>
            <a:endParaRPr lang="en-US" sz="1800" dirty="0"/>
          </a:p>
          <a:p>
            <a:r>
              <a:rPr lang="en-US" sz="1800" dirty="0" smtClean="0"/>
              <a:t>The </a:t>
            </a:r>
            <a:r>
              <a:rPr lang="en-US" sz="1800" dirty="0"/>
              <a:t>MQTT protocol enables a publish/subscribe messaging </a:t>
            </a:r>
            <a:r>
              <a:rPr lang="en-US" sz="1800" dirty="0" smtClean="0"/>
              <a:t>model</a:t>
            </a:r>
          </a:p>
          <a:p>
            <a:pPr lvl="1"/>
            <a:r>
              <a:rPr lang="en-US" sz="1600" dirty="0" smtClean="0"/>
              <a:t>Very lightweight (small </a:t>
            </a:r>
            <a:r>
              <a:rPr lang="en-US" sz="1600" dirty="0"/>
              <a:t>code </a:t>
            </a:r>
            <a:r>
              <a:rPr lang="en-US" sz="1600" dirty="0" smtClean="0"/>
              <a:t>footprint and small network bandwidth)</a:t>
            </a:r>
          </a:p>
          <a:p>
            <a:r>
              <a:rPr lang="en-AU" sz="1800" dirty="0" err="1" smtClean="0"/>
              <a:t>Mosquitto</a:t>
            </a:r>
            <a:r>
              <a:rPr lang="en-AU" sz="1800" dirty="0" smtClean="0"/>
              <a:t> is a</a:t>
            </a:r>
            <a:r>
              <a:rPr lang="en-US" sz="1800" dirty="0" smtClean="0"/>
              <a:t>n </a:t>
            </a:r>
            <a:r>
              <a:rPr lang="en-US" sz="1800" dirty="0"/>
              <a:t>Open Source MQTT v3.1 b</a:t>
            </a:r>
            <a:r>
              <a:rPr lang="en-US" sz="1800" dirty="0" smtClean="0"/>
              <a:t>roker</a:t>
            </a:r>
          </a:p>
          <a:p>
            <a:r>
              <a:rPr lang="en-AU" sz="1800" dirty="0" smtClean="0"/>
              <a:t>Clients connect to a broker and/or:</a:t>
            </a:r>
          </a:p>
          <a:p>
            <a:pPr lvl="1"/>
            <a:r>
              <a:rPr lang="en-AU" sz="1600" dirty="0" smtClean="0"/>
              <a:t>Subscribe to ‘topics’</a:t>
            </a:r>
          </a:p>
          <a:p>
            <a:pPr lvl="1"/>
            <a:r>
              <a:rPr lang="en-AU" sz="1600" dirty="0" smtClean="0"/>
              <a:t>Publish messages to ‘topics’</a:t>
            </a:r>
            <a:endParaRPr lang="en-US" sz="1600" dirty="0" smtClean="0"/>
          </a:p>
          <a:p>
            <a:r>
              <a:rPr lang="en-AU" sz="1800" dirty="0" smtClean="0"/>
              <a:t>Topics are a hierarchy with “/” as separator, ex: meals/lunch/steak</a:t>
            </a:r>
          </a:p>
          <a:p>
            <a:pPr lvl="1"/>
            <a:r>
              <a:rPr lang="en-AU" sz="1600" dirty="0" smtClean="0"/>
              <a:t>Two wildcards: + (single level), # (all remaining levels)</a:t>
            </a:r>
          </a:p>
          <a:p>
            <a:pPr lvl="2"/>
            <a:r>
              <a:rPr lang="en-AU" sz="1400" dirty="0" smtClean="0"/>
              <a:t>a/b/c/d matches a/+/c/d and a/+/c/+</a:t>
            </a:r>
          </a:p>
          <a:p>
            <a:pPr lvl="2"/>
            <a:r>
              <a:rPr lang="en-AU" sz="1400" dirty="0" smtClean="0"/>
              <a:t>a/b/c/d matches a/# and a/b/#</a:t>
            </a:r>
            <a:endParaRPr lang="en-US" sz="1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172" y="1988703"/>
            <a:ext cx="3277420" cy="146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102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19" y="1748271"/>
            <a:ext cx="8290259" cy="172826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Lab </a:t>
            </a:r>
            <a:r>
              <a:rPr lang="en-US" sz="4800" dirty="0"/>
              <a:t>3</a:t>
            </a:r>
            <a:r>
              <a:rPr lang="en-US" sz="4800" dirty="0" smtClean="0"/>
              <a:t>: Flask Web Server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78579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Lab 3: Flask Web Server in Raspberry Pi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1800" dirty="0" smtClean="0"/>
              <a:t>For a small number of edge devices you can read values when required</a:t>
            </a:r>
          </a:p>
          <a:p>
            <a:r>
              <a:rPr lang="en-AU" sz="1800" dirty="0" smtClean="0"/>
              <a:t>Let’s make a web page with the thermistor readings … with Flask of course</a:t>
            </a:r>
            <a:endParaRPr lang="en-US" sz="1600" dirty="0" smtClean="0"/>
          </a:p>
          <a:p>
            <a:r>
              <a:rPr lang="en-AU" sz="1800" dirty="0" smtClean="0"/>
              <a:t>Open a terminal to the </a:t>
            </a:r>
            <a:r>
              <a:rPr lang="en-AU" sz="1800" dirty="0" err="1" smtClean="0"/>
              <a:t>Rasberry</a:t>
            </a:r>
            <a:r>
              <a:rPr lang="en-AU" sz="1800" dirty="0" smtClean="0"/>
              <a:t> Pi and run: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AU" sz="1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python photo-flask.py</a:t>
            </a:r>
            <a:endParaRPr lang="en-AU" sz="1800" dirty="0" smtClean="0"/>
          </a:p>
          <a:p>
            <a:r>
              <a:rPr lang="en-AU" sz="1800" dirty="0" smtClean="0"/>
              <a:t>Open a browser and point it to the IP of your Raspberry Pi</a:t>
            </a:r>
          </a:p>
          <a:p>
            <a:r>
              <a:rPr lang="en-AU" sz="1800" dirty="0" smtClean="0"/>
              <a:t>Move the sensor to change the readings and refresh the browser</a:t>
            </a:r>
          </a:p>
          <a:p>
            <a:pPr lvl="2"/>
            <a:endParaRPr lang="en-AU" sz="1400" dirty="0" smtClean="0"/>
          </a:p>
          <a:p>
            <a:r>
              <a:rPr lang="en-AU" sz="1800" dirty="0" smtClean="0"/>
              <a:t>QUESTION: How could you turn on the LED remotely?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59421908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19" y="1748271"/>
            <a:ext cx="8290259" cy="172826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Lab 4: MQTT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20801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Lab 4: MQTT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This is the full end-to-end scenario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614857" y="2739640"/>
            <a:ext cx="1497723" cy="8198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err="1" smtClean="0">
                <a:solidFill>
                  <a:schemeClr val="bg2"/>
                </a:solidFill>
              </a:rPr>
              <a:t>RasPi</a:t>
            </a:r>
            <a:endParaRPr lang="en-US" sz="1800" dirty="0" smtClean="0">
              <a:solidFill>
                <a:schemeClr val="bg2"/>
              </a:solidFill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bg2"/>
                </a:solidFill>
              </a:rPr>
              <a:t>MQTT pub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75442" y="1852247"/>
            <a:ext cx="1608083" cy="4493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chemeClr val="bg2"/>
                </a:solidFill>
                <a:latin typeface="+mn-lt"/>
              </a:rPr>
              <a:t>Photoresistor</a:t>
            </a:r>
            <a:endParaRPr lang="en-US" sz="1600" dirty="0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48153" y="2624964"/>
            <a:ext cx="6046077" cy="23096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41543" y="2845935"/>
            <a:ext cx="1408387" cy="65663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err="1" smtClean="0">
                <a:solidFill>
                  <a:schemeClr val="bg2"/>
                </a:solidFill>
                <a:latin typeface="+mn-lt"/>
              </a:rPr>
              <a:t>Mosquitto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bg2"/>
                </a:solidFill>
              </a:rPr>
              <a:t>Broker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143091" y="2835430"/>
            <a:ext cx="1408387" cy="6566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bg2"/>
                </a:solidFill>
                <a:latin typeface="+mn-lt"/>
              </a:rPr>
              <a:t>Flask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bg2"/>
                </a:solidFill>
              </a:rPr>
              <a:t>Webpage</a:t>
            </a:r>
          </a:p>
        </p:txBody>
      </p:sp>
      <p:sp>
        <p:nvSpPr>
          <p:cNvPr id="3" name="Can 2"/>
          <p:cNvSpPr/>
          <p:nvPr/>
        </p:nvSpPr>
        <p:spPr>
          <a:xfrm>
            <a:off x="6285977" y="3947297"/>
            <a:ext cx="1201858" cy="895875"/>
          </a:xfrm>
          <a:prstGeom prst="can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err="1" smtClean="0">
                <a:solidFill>
                  <a:schemeClr val="tx2"/>
                </a:solidFill>
                <a:latin typeface="+mn-lt"/>
              </a:rPr>
              <a:t>Redis</a:t>
            </a: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142317" y="2845935"/>
            <a:ext cx="1479202" cy="6566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bg2"/>
                </a:solidFill>
              </a:rPr>
              <a:t>Python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bg2"/>
                </a:solidFill>
              </a:rPr>
              <a:t>MQTT sub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578045" y="3019478"/>
            <a:ext cx="564272" cy="24399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Right Arrow 11"/>
          <p:cNvSpPr/>
          <p:nvPr/>
        </p:nvSpPr>
        <p:spPr>
          <a:xfrm rot="3219119">
            <a:off x="5865259" y="3676558"/>
            <a:ext cx="564272" cy="24399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Right Arrow 12"/>
          <p:cNvSpPr/>
          <p:nvPr/>
        </p:nvSpPr>
        <p:spPr>
          <a:xfrm rot="18127723">
            <a:off x="7201559" y="3656561"/>
            <a:ext cx="564272" cy="24399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2250590" y="3075464"/>
            <a:ext cx="564272" cy="24399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1164478" y="2436115"/>
            <a:ext cx="398479" cy="20857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72686" y="4195138"/>
            <a:ext cx="114437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chemeClr val="bg2"/>
                </a:solidFill>
                <a:latin typeface="+mn-lt"/>
              </a:rPr>
              <a:t>LAPTOP</a:t>
            </a:r>
          </a:p>
        </p:txBody>
      </p:sp>
    </p:spTree>
    <p:extLst>
      <p:ext uri="{BB962C8B-B14F-4D97-AF65-F5344CB8AC3E}">
        <p14:creationId xmlns:p14="http://schemas.microsoft.com/office/powerpoint/2010/main" val="805457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Lab 4: MQTT – VM steps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280159"/>
            <a:ext cx="7955279" cy="3551971"/>
          </a:xfrm>
        </p:spPr>
        <p:txBody>
          <a:bodyPr>
            <a:normAutofit/>
          </a:bodyPr>
          <a:lstStyle/>
          <a:p>
            <a:r>
              <a:rPr lang="en-AU" sz="1800" dirty="0" smtClean="0"/>
              <a:t>Use Vagrant to bring up the environment (</a:t>
            </a:r>
            <a:r>
              <a:rPr lang="en-AU" sz="1800" dirty="0" smtClean="0">
                <a:solidFill>
                  <a:srgbClr val="FF0000"/>
                </a:solidFill>
              </a:rPr>
              <a:t>use WIFI first, then tethering?</a:t>
            </a:r>
            <a:r>
              <a:rPr lang="en-AU" sz="1800" dirty="0" smtClean="0"/>
              <a:t>)</a:t>
            </a:r>
          </a:p>
          <a:p>
            <a:pPr marL="344488" lvl="1" indent="0">
              <a:lnSpc>
                <a:spcPct val="110000"/>
              </a:lnSpc>
              <a:buNone/>
            </a:pP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vagrant 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up</a:t>
            </a:r>
            <a:endParaRPr lang="en-AU" sz="1800" dirty="0" smtClean="0"/>
          </a:p>
          <a:p>
            <a:r>
              <a:rPr lang="en-AU" sz="1800" dirty="0" smtClean="0"/>
              <a:t>Log </a:t>
            </a:r>
            <a:r>
              <a:rPr lang="en-AU" sz="1800" dirty="0"/>
              <a:t>in as “</a:t>
            </a:r>
            <a:r>
              <a:rPr lang="en-AU" sz="1800" dirty="0" smtClean="0"/>
              <a:t>vagrant”. Verify </a:t>
            </a:r>
            <a:r>
              <a:rPr lang="en-AU" sz="1800" dirty="0" err="1" smtClean="0"/>
              <a:t>Redis</a:t>
            </a:r>
            <a:r>
              <a:rPr lang="en-AU" sz="1800" dirty="0" smtClean="0"/>
              <a:t> is running</a:t>
            </a:r>
          </a:p>
          <a:p>
            <a:pPr marL="344488" lvl="1" indent="0">
              <a:buNone/>
            </a:pPr>
            <a:r>
              <a:rPr lang="en-AU" sz="1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ps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–</a:t>
            </a:r>
            <a:r>
              <a:rPr lang="en-AU" sz="1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fe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| </a:t>
            </a:r>
            <a:r>
              <a:rPr lang="en-AU" sz="1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grep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–</a:t>
            </a:r>
            <a:r>
              <a:rPr lang="en-AU" sz="1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AU" sz="1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redis</a:t>
            </a:r>
            <a:endParaRPr lang="en-AU" sz="1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4488" lvl="1" indent="0">
              <a:buNone/>
            </a:pP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service </a:t>
            </a: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redis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status</a:t>
            </a:r>
            <a:endParaRPr lang="en-AU" sz="1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AU" sz="1800" dirty="0" smtClean="0"/>
              <a:t>Verify Flask works and can read </a:t>
            </a:r>
            <a:r>
              <a:rPr lang="en-AU" sz="1800" dirty="0" err="1" smtClean="0"/>
              <a:t>Redis</a:t>
            </a:r>
            <a:r>
              <a:rPr lang="en-AU" sz="1800" dirty="0" smtClean="0"/>
              <a:t>. Verify with your browser</a:t>
            </a:r>
          </a:p>
          <a:p>
            <a:pPr marL="344488" lvl="1" indent="0">
              <a:buNone/>
            </a:pP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python get-redis-value.py</a:t>
            </a:r>
          </a:p>
          <a:p>
            <a:r>
              <a:rPr lang="en-AU" sz="1800" dirty="0" smtClean="0"/>
              <a:t>Verify </a:t>
            </a:r>
            <a:r>
              <a:rPr lang="en-AU" sz="1800" dirty="0" err="1" smtClean="0"/>
              <a:t>Mosquitto</a:t>
            </a:r>
            <a:r>
              <a:rPr lang="en-AU" sz="1800" dirty="0" smtClean="0"/>
              <a:t> is running </a:t>
            </a:r>
          </a:p>
          <a:p>
            <a:pPr marL="344488" lvl="1" indent="0">
              <a:buNone/>
            </a:pP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ps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-</a:t>
            </a: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ef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| </a:t>
            </a: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grep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-</a:t>
            </a: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mosquito</a:t>
            </a:r>
          </a:p>
          <a:p>
            <a:pPr marL="344488" lvl="1" indent="0">
              <a:buNone/>
            </a:pP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service </a:t>
            </a: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mosquitto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status</a:t>
            </a:r>
          </a:p>
        </p:txBody>
      </p:sp>
    </p:spTree>
    <p:extLst>
      <p:ext uri="{BB962C8B-B14F-4D97-AF65-F5344CB8AC3E}">
        <p14:creationId xmlns:p14="http://schemas.microsoft.com/office/powerpoint/2010/main" val="41676093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Lab 4: MQTT – VM steps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1800" dirty="0" smtClean="0"/>
              <a:t>Verify </a:t>
            </a:r>
            <a:r>
              <a:rPr lang="en-AU" sz="1800" dirty="0" err="1" smtClean="0"/>
              <a:t>Mosquitto</a:t>
            </a:r>
            <a:r>
              <a:rPr lang="en-AU" sz="1800" dirty="0" smtClean="0"/>
              <a:t> works – mosquito clients</a:t>
            </a:r>
          </a:p>
          <a:p>
            <a:pPr lvl="1"/>
            <a:r>
              <a:rPr lang="en-AU" sz="1600" dirty="0" smtClean="0"/>
              <a:t>Open 2 Putty terminals to the Vagrant VM. Run each line on one</a:t>
            </a:r>
          </a:p>
          <a:p>
            <a:pPr marL="344488" lvl="1" indent="0">
              <a:buNone/>
            </a:pPr>
            <a:r>
              <a:rPr lang="en-AU" sz="1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mosquitto_sub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-h 127.0.0.1 -t 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test</a:t>
            </a:r>
          </a:p>
          <a:p>
            <a:pPr marL="344488" lvl="1" indent="0">
              <a:buNone/>
            </a:pP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mosquitto_pub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-h 127.0.0.1 -t test -m "Hello world"</a:t>
            </a:r>
            <a:endParaRPr lang="en-AU" sz="1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AU" sz="1800" dirty="0" smtClean="0"/>
              <a:t>Verify </a:t>
            </a:r>
            <a:r>
              <a:rPr lang="en-AU" sz="1800" dirty="0" err="1" smtClean="0"/>
              <a:t>Mosquitto</a:t>
            </a:r>
            <a:r>
              <a:rPr lang="en-AU" sz="1800" dirty="0" smtClean="0"/>
              <a:t> works with Python </a:t>
            </a:r>
            <a:r>
              <a:rPr lang="en-AU" sz="1800" dirty="0" err="1" smtClean="0"/>
              <a:t>paho-mqtt</a:t>
            </a:r>
            <a:r>
              <a:rPr lang="en-AU" sz="1800" dirty="0" smtClean="0"/>
              <a:t> library</a:t>
            </a:r>
          </a:p>
          <a:p>
            <a:pPr marL="344488" lvl="1" indent="0">
              <a:buNone/>
            </a:pPr>
            <a:r>
              <a:rPr lang="en-AU" sz="1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python 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mqtt-pub.py</a:t>
            </a:r>
            <a:endParaRPr lang="en-AU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28600" lvl="1" indent="-228600">
              <a:spcBef>
                <a:spcPts val="1200"/>
              </a:spcBef>
              <a:buFont typeface="Arial" pitchFamily="34" charset="0"/>
              <a:buChar char="•"/>
            </a:pPr>
            <a:r>
              <a:rPr lang="en-AU" sz="1800" dirty="0" smtClean="0"/>
              <a:t>Let’s get the receiver writing to </a:t>
            </a:r>
            <a:r>
              <a:rPr lang="en-AU" sz="1800" dirty="0" err="1" smtClean="0"/>
              <a:t>Redis</a:t>
            </a:r>
            <a:r>
              <a:rPr lang="en-AU" sz="1800" dirty="0" smtClean="0"/>
              <a:t>. Use 3 terminals. Verify on Browser</a:t>
            </a:r>
          </a:p>
          <a:p>
            <a:pPr marL="344488" lvl="1" indent="0">
              <a:buNone/>
            </a:pP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python 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get-redis-value.py	</a:t>
            </a:r>
            <a:r>
              <a:rPr lang="en-AU" sz="1600" dirty="0">
                <a:solidFill>
                  <a:schemeClr val="bg2"/>
                </a:solidFill>
                <a:latin typeface="+mj-lt"/>
                <a:sym typeface="Wingdings" panose="05000000000000000000" pitchFamily="2" charset="2"/>
              </a:rPr>
              <a:t> </a:t>
            </a:r>
            <a:r>
              <a:rPr lang="en-AU" sz="1600" dirty="0" smtClean="0">
                <a:solidFill>
                  <a:schemeClr val="bg2"/>
                </a:solidFill>
                <a:latin typeface="+mj-lt"/>
                <a:sym typeface="Wingdings" panose="05000000000000000000" pitchFamily="2" charset="2"/>
              </a:rPr>
              <a:t>Flask web </a:t>
            </a:r>
            <a:r>
              <a:rPr lang="en-AU" sz="1600" dirty="0">
                <a:solidFill>
                  <a:schemeClr val="bg2"/>
                </a:solidFill>
                <a:latin typeface="+mj-lt"/>
                <a:sym typeface="Wingdings" panose="05000000000000000000" pitchFamily="2" charset="2"/>
              </a:rPr>
              <a:t>server to show values</a:t>
            </a:r>
            <a:endParaRPr lang="en-AU" sz="1600" dirty="0">
              <a:solidFill>
                <a:schemeClr val="bg2"/>
              </a:solidFill>
              <a:latin typeface="+mj-lt"/>
            </a:endParaRPr>
          </a:p>
          <a:p>
            <a:pPr marL="344488" lvl="1" indent="0">
              <a:buNone/>
            </a:pP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python 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mqtt-sub.py		</a:t>
            </a:r>
            <a:r>
              <a:rPr lang="en-AU" sz="1600" dirty="0">
                <a:solidFill>
                  <a:schemeClr val="bg2"/>
                </a:solidFill>
                <a:latin typeface="+mj-lt"/>
                <a:sym typeface="Wingdings" panose="05000000000000000000" pitchFamily="2" charset="2"/>
              </a:rPr>
              <a:t> </a:t>
            </a:r>
            <a:r>
              <a:rPr lang="en-AU" sz="1600" dirty="0" smtClean="0">
                <a:solidFill>
                  <a:schemeClr val="bg2"/>
                </a:solidFill>
                <a:latin typeface="+mj-lt"/>
                <a:sym typeface="Wingdings" panose="05000000000000000000" pitchFamily="2" charset="2"/>
              </a:rPr>
              <a:t>Puts message into </a:t>
            </a:r>
            <a:r>
              <a:rPr lang="en-AU" sz="1600" dirty="0" err="1" smtClean="0">
                <a:solidFill>
                  <a:schemeClr val="bg2"/>
                </a:solidFill>
                <a:latin typeface="+mj-lt"/>
                <a:sym typeface="Wingdings" panose="05000000000000000000" pitchFamily="2" charset="2"/>
              </a:rPr>
              <a:t>Redis</a:t>
            </a:r>
            <a:endParaRPr lang="en-AU" sz="1600" dirty="0">
              <a:solidFill>
                <a:schemeClr val="bg2"/>
              </a:solidFill>
              <a:latin typeface="+mj-lt"/>
            </a:endParaRPr>
          </a:p>
          <a:p>
            <a:pPr marL="344488" lvl="1" indent="0">
              <a:buNone/>
            </a:pP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python 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mqtt-pub.py		</a:t>
            </a:r>
            <a:r>
              <a:rPr lang="en-AU" sz="1600" dirty="0" smtClean="0">
                <a:solidFill>
                  <a:schemeClr val="bg2"/>
                </a:solidFill>
                <a:latin typeface="+mj-lt"/>
                <a:sym typeface="Wingdings" panose="05000000000000000000" pitchFamily="2" charset="2"/>
              </a:rPr>
              <a:t> Publishes messages</a:t>
            </a:r>
            <a:endParaRPr lang="en-AU" sz="1600" dirty="0">
              <a:solidFill>
                <a:schemeClr val="bg2"/>
              </a:solidFill>
              <a:latin typeface="+mj-lt"/>
            </a:endParaRPr>
          </a:p>
          <a:p>
            <a:pPr marL="228600" lvl="1" indent="-228600">
              <a:spcBef>
                <a:spcPts val="1200"/>
              </a:spcBef>
              <a:buFont typeface="Arial" pitchFamily="34" charset="0"/>
              <a:buChar char="•"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1354742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Lab 4: MQTT – End-to-end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016876"/>
            <a:ext cx="7955279" cy="3570890"/>
          </a:xfrm>
        </p:spPr>
        <p:txBody>
          <a:bodyPr>
            <a:normAutofit lnSpcReduction="10000"/>
          </a:bodyPr>
          <a:lstStyle/>
          <a:p>
            <a:r>
              <a:rPr lang="en-AU" sz="1800" dirty="0" smtClean="0"/>
              <a:t>Transfer the </a:t>
            </a:r>
            <a:r>
              <a:rPr lang="en-AU" sz="1800" dirty="0" err="1" smtClean="0"/>
              <a:t>photoresistor</a:t>
            </a:r>
            <a:r>
              <a:rPr lang="en-AU" sz="1800" dirty="0" smtClean="0"/>
              <a:t> readings from the Raspberry Pi</a:t>
            </a:r>
          </a:p>
          <a:p>
            <a:r>
              <a:rPr lang="en-AU" sz="1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Keep the “Flask” and </a:t>
            </a:r>
            <a:r>
              <a:rPr lang="en-AU" sz="1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“</a:t>
            </a:r>
            <a:r>
              <a:rPr lang="en-AU" sz="1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Sub” terminals </a:t>
            </a:r>
            <a:r>
              <a:rPr lang="en-AU" sz="1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open</a:t>
            </a:r>
            <a:r>
              <a:rPr lang="en-AU" sz="1800" dirty="0" smtClean="0"/>
              <a:t>. Don’t need the “Pub” one</a:t>
            </a:r>
            <a:endParaRPr lang="en-AU" sz="1800" dirty="0" smtClean="0"/>
          </a:p>
          <a:p>
            <a:r>
              <a:rPr lang="en-AU" sz="1800" b="1" dirty="0" smtClean="0">
                <a:solidFill>
                  <a:srgbClr val="C00000"/>
                </a:solidFill>
              </a:rPr>
              <a:t>IMPORTANT</a:t>
            </a:r>
            <a:r>
              <a:rPr lang="en-AU" sz="1800" dirty="0" smtClean="0">
                <a:solidFill>
                  <a:srgbClr val="C00000"/>
                </a:solidFill>
              </a:rPr>
              <a:t>: </a:t>
            </a:r>
            <a:r>
              <a:rPr lang="en-AU" sz="1800" dirty="0" smtClean="0"/>
              <a:t>Disable McAfee firewall if tethering</a:t>
            </a:r>
          </a:p>
          <a:p>
            <a:r>
              <a:rPr lang="en-AU" sz="1800" dirty="0" smtClean="0"/>
              <a:t>Open a terminal in Raspberry Pi and verify MQTT is working:</a:t>
            </a:r>
          </a:p>
          <a:p>
            <a:pPr marL="344488" lvl="1" indent="0">
              <a:buNone/>
            </a:pP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mosquitto_pub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-h </a:t>
            </a:r>
            <a:r>
              <a:rPr lang="en-US" sz="16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your_laptop_IP</a:t>
            </a:r>
            <a:r>
              <a:rPr lang="en-US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-t test -m </a:t>
            </a:r>
            <a:r>
              <a:rPr lang="en-US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“The Pi says Hi!”</a:t>
            </a:r>
          </a:p>
          <a:p>
            <a:pPr marL="344488" lvl="1" indent="0">
              <a:buNone/>
            </a:pP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en-US" sz="1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udo</a:t>
            </a:r>
            <a:r>
              <a:rPr lang="en-US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python </a:t>
            </a:r>
            <a:r>
              <a:rPr lang="en-US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rpi-pub.py	</a:t>
            </a:r>
            <a:r>
              <a:rPr lang="en-US" sz="1600" dirty="0" smtClean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 Edit the IP of your laptop first</a:t>
            </a:r>
            <a:endParaRPr lang="en-AU" sz="1600" dirty="0" smtClean="0">
              <a:solidFill>
                <a:srgbClr val="C00000"/>
              </a:solidFill>
              <a:latin typeface="+mn-lt"/>
            </a:endParaRPr>
          </a:p>
          <a:p>
            <a:pPr marL="228600" lvl="1" indent="-228600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AU" sz="1800" dirty="0" smtClean="0"/>
              <a:t>Can you see the message in the “sub” terminal? If so, you can run</a:t>
            </a:r>
            <a:endParaRPr lang="en-AU" sz="1800" dirty="0"/>
          </a:p>
          <a:p>
            <a:pPr marL="344488" lvl="1" indent="0">
              <a:buNone/>
            </a:pPr>
            <a:r>
              <a:rPr lang="en-AU" sz="1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python 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photo-pub.py	</a:t>
            </a:r>
            <a:r>
              <a:rPr lang="en-US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</a:t>
            </a:r>
            <a:r>
              <a:rPr 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Edit the IP of your laptop </a:t>
            </a:r>
            <a:r>
              <a:rPr lang="en-US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first</a:t>
            </a:r>
            <a:endParaRPr lang="en-AU" sz="1600" dirty="0" smtClean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228600" lvl="1" indent="-228600">
              <a:spcBef>
                <a:spcPts val="1200"/>
              </a:spcBef>
              <a:buFont typeface="Arial" pitchFamily="34" charset="0"/>
              <a:buChar char="•"/>
            </a:pPr>
            <a:r>
              <a:rPr lang="en-AU" sz="1800" dirty="0" smtClean="0"/>
              <a:t>Refresh your browser. Does the value change?</a:t>
            </a:r>
          </a:p>
          <a:p>
            <a:pPr marL="228600" lvl="1" indent="-228600">
              <a:spcBef>
                <a:spcPts val="1200"/>
              </a:spcBef>
              <a:buFont typeface="Arial" pitchFamily="34" charset="0"/>
              <a:buChar char="•"/>
            </a:pPr>
            <a:r>
              <a:rPr lang="en-AU" sz="1800" dirty="0" smtClean="0"/>
              <a:t>Check out the diagram of the services you need running for end-to-end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8923301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Fast Forward into 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www.youtube.com/watch?v=OFzSa8oW5WA</a:t>
            </a:r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129415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Lab 4: MQTT – End-to-end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016875"/>
            <a:ext cx="7955279" cy="3712779"/>
          </a:xfrm>
        </p:spPr>
        <p:txBody>
          <a:bodyPr>
            <a:normAutofit/>
          </a:bodyPr>
          <a:lstStyle/>
          <a:p>
            <a:r>
              <a:rPr lang="en-AU" sz="1800" dirty="0" smtClean="0"/>
              <a:t>If the </a:t>
            </a:r>
            <a:r>
              <a:rPr lang="en-AU" sz="1800" dirty="0" smtClean="0"/>
              <a:t>Vagrant install was successful you can just run “</a:t>
            </a:r>
            <a:r>
              <a:rPr lang="en-AU" sz="1800" dirty="0" smtClean="0">
                <a:solidFill>
                  <a:schemeClr val="accent1">
                    <a:lumMod val="75000"/>
                  </a:schemeClr>
                </a:solidFill>
              </a:rPr>
              <a:t>photo-pub.py</a:t>
            </a:r>
            <a:r>
              <a:rPr lang="en-AU" sz="1800" dirty="0" smtClean="0"/>
              <a:t>” in </a:t>
            </a:r>
            <a:r>
              <a:rPr lang="en-AU" sz="1800" dirty="0" err="1" smtClean="0"/>
              <a:t>RPi</a:t>
            </a:r>
            <a:endParaRPr lang="en-AU" sz="1800" dirty="0" smtClean="0"/>
          </a:p>
          <a:p>
            <a:r>
              <a:rPr lang="en-AU" sz="1800" dirty="0" smtClean="0"/>
              <a:t>Open 2 terminals </a:t>
            </a:r>
            <a:r>
              <a:rPr lang="en-AU" sz="1800" dirty="0" smtClean="0"/>
              <a:t>for the VM and run “</a:t>
            </a:r>
            <a:r>
              <a:rPr lang="en-AU" sz="1800" dirty="0" smtClean="0">
                <a:solidFill>
                  <a:schemeClr val="accent1">
                    <a:lumMod val="75000"/>
                  </a:schemeClr>
                </a:solidFill>
              </a:rPr>
              <a:t>photo-sub.py</a:t>
            </a:r>
            <a:r>
              <a:rPr lang="en-AU" sz="1800" dirty="0" smtClean="0"/>
              <a:t>” and “</a:t>
            </a:r>
            <a:r>
              <a:rPr lang="en-AU" sz="1800" dirty="0" smtClean="0">
                <a:solidFill>
                  <a:schemeClr val="accent1">
                    <a:lumMod val="75000"/>
                  </a:schemeClr>
                </a:solidFill>
              </a:rPr>
              <a:t>get-redis-value.py</a:t>
            </a:r>
            <a:r>
              <a:rPr lang="en-AU" sz="1800" dirty="0" smtClean="0"/>
              <a:t>”</a:t>
            </a:r>
            <a:endParaRPr lang="en-AU" sz="1800" dirty="0" smtClean="0"/>
          </a:p>
          <a:p>
            <a:endParaRPr lang="en-AU" sz="1800" dirty="0"/>
          </a:p>
          <a:p>
            <a:endParaRPr lang="en-AU" sz="1800" dirty="0" smtClean="0"/>
          </a:p>
          <a:p>
            <a:endParaRPr lang="en-AU" sz="1800" dirty="0"/>
          </a:p>
          <a:p>
            <a:endParaRPr lang="en-AU" sz="1800" dirty="0" smtClean="0"/>
          </a:p>
          <a:p>
            <a:endParaRPr lang="en-AU" sz="1800" dirty="0" smtClean="0"/>
          </a:p>
          <a:p>
            <a:endParaRPr lang="en-AU" sz="18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28600" lvl="1" indent="-228600">
              <a:spcBef>
                <a:spcPts val="1200"/>
              </a:spcBef>
              <a:buFont typeface="Arial" pitchFamily="34" charset="0"/>
              <a:buChar char="•"/>
            </a:pPr>
            <a:r>
              <a:rPr lang="en-AU" sz="1800" b="1" dirty="0" smtClean="0">
                <a:solidFill>
                  <a:srgbClr val="FF0000"/>
                </a:solidFill>
              </a:rPr>
              <a:t>IMPORTANT</a:t>
            </a:r>
            <a:r>
              <a:rPr lang="en-AU" sz="1800" b="1" dirty="0">
                <a:solidFill>
                  <a:srgbClr val="FF0000"/>
                </a:solidFill>
              </a:rPr>
              <a:t>:</a:t>
            </a:r>
            <a:r>
              <a:rPr lang="en-AU" sz="1800" dirty="0"/>
              <a:t> </a:t>
            </a:r>
            <a:r>
              <a:rPr lang="en-AU" sz="1800" dirty="0" smtClean="0"/>
              <a:t>Don’t forget to enable your firewall again </a:t>
            </a:r>
            <a:r>
              <a:rPr lang="en-AU" sz="1800" dirty="0" smtClean="0">
                <a:sym typeface="Wingdings" panose="05000000000000000000" pitchFamily="2" charset="2"/>
              </a:rPr>
              <a:t></a:t>
            </a:r>
            <a:endParaRPr lang="en-AU" sz="1800" dirty="0"/>
          </a:p>
          <a:p>
            <a:pPr marL="228600" lvl="1" indent="-228600">
              <a:spcBef>
                <a:spcPts val="1200"/>
              </a:spcBef>
              <a:buFont typeface="Arial" pitchFamily="34" charset="0"/>
              <a:buChar char="•"/>
            </a:pPr>
            <a:endParaRPr lang="en-AU" sz="1800" dirty="0"/>
          </a:p>
        </p:txBody>
      </p:sp>
      <p:sp>
        <p:nvSpPr>
          <p:cNvPr id="6" name="Rounded Rectangle 5"/>
          <p:cNvSpPr/>
          <p:nvPr/>
        </p:nvSpPr>
        <p:spPr>
          <a:xfrm>
            <a:off x="149767" y="2031390"/>
            <a:ext cx="1757852" cy="66357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err="1" smtClean="0">
                <a:solidFill>
                  <a:schemeClr val="bg2"/>
                </a:solidFill>
              </a:rPr>
              <a:t>Rasberry</a:t>
            </a:r>
            <a:r>
              <a:rPr lang="en-US" sz="1800" dirty="0" smtClean="0">
                <a:solidFill>
                  <a:schemeClr val="bg2"/>
                </a:solidFill>
              </a:rPr>
              <a:t> Pi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en-US" sz="1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hoto-pub.py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72251" y="1891868"/>
            <a:ext cx="6251032" cy="23411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865641" y="2041894"/>
            <a:ext cx="1408387" cy="65663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err="1" smtClean="0">
                <a:solidFill>
                  <a:schemeClr val="bg2"/>
                </a:solidFill>
                <a:latin typeface="+mn-lt"/>
              </a:rPr>
              <a:t>Mosquitto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Service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612917" y="2047155"/>
            <a:ext cx="2168473" cy="6566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bg2"/>
                </a:solidFill>
                <a:latin typeface="+mn-lt"/>
              </a:rPr>
              <a:t>Flask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get-redis-value.py</a:t>
            </a:r>
            <a:endParaRPr lang="en-US" sz="18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Can 10"/>
          <p:cNvSpPr/>
          <p:nvPr/>
        </p:nvSpPr>
        <p:spPr>
          <a:xfrm>
            <a:off x="6010075" y="3090048"/>
            <a:ext cx="1201858" cy="1040524"/>
          </a:xfrm>
          <a:prstGeom prst="can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err="1" smtClean="0">
                <a:solidFill>
                  <a:schemeClr val="tx2"/>
                </a:solidFill>
                <a:latin typeface="+mn-lt"/>
              </a:rPr>
              <a:t>Redis</a:t>
            </a:r>
            <a:endParaRPr lang="en-US" sz="2000" dirty="0" smtClean="0">
              <a:solidFill>
                <a:schemeClr val="tx2"/>
              </a:solidFill>
              <a:latin typeface="+mn-lt"/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Service</a:t>
            </a:r>
            <a:endParaRPr lang="en-US" sz="1800" dirty="0" smtClean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713941" y="2041894"/>
            <a:ext cx="1584378" cy="6566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bg2"/>
                </a:solidFill>
              </a:rPr>
              <a:t>Python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photo-sub.py</a:t>
            </a:r>
            <a:endParaRPr lang="en-US" sz="1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302143" y="2215437"/>
            <a:ext cx="430981" cy="26914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4" name="Right Arrow 13"/>
          <p:cNvSpPr/>
          <p:nvPr/>
        </p:nvSpPr>
        <p:spPr>
          <a:xfrm rot="3219119">
            <a:off x="5589357" y="2872517"/>
            <a:ext cx="564272" cy="24399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5" name="Right Arrow 14"/>
          <p:cNvSpPr/>
          <p:nvPr/>
        </p:nvSpPr>
        <p:spPr>
          <a:xfrm rot="18127723">
            <a:off x="6925657" y="2852520"/>
            <a:ext cx="564272" cy="24399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1974688" y="2271423"/>
            <a:ext cx="564272" cy="24399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96784" y="3391097"/>
            <a:ext cx="114437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chemeClr val="bg2"/>
                </a:solidFill>
                <a:latin typeface="+mn-lt"/>
              </a:rPr>
              <a:t>LAPTOP</a:t>
            </a:r>
          </a:p>
        </p:txBody>
      </p:sp>
    </p:spTree>
    <p:extLst>
      <p:ext uri="{BB962C8B-B14F-4D97-AF65-F5344CB8AC3E}">
        <p14:creationId xmlns:p14="http://schemas.microsoft.com/office/powerpoint/2010/main" val="7160874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19" y="1748271"/>
            <a:ext cx="8290259" cy="1728260"/>
          </a:xfrm>
        </p:spPr>
        <p:txBody>
          <a:bodyPr>
            <a:normAutofit/>
          </a:bodyPr>
          <a:lstStyle/>
          <a:p>
            <a:r>
              <a:rPr lang="en-AU" sz="4800" dirty="0" smtClean="0"/>
              <a:t>From Prototype to Product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410737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384" y="2085763"/>
            <a:ext cx="1711338" cy="23947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686" y="1280160"/>
            <a:ext cx="4337314" cy="38633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Considerations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sz="1800" dirty="0" smtClean="0"/>
              <a:t>Power</a:t>
            </a:r>
          </a:p>
          <a:p>
            <a:pPr lvl="1"/>
            <a:r>
              <a:rPr lang="en-AU" sz="1600" dirty="0" smtClean="0"/>
              <a:t>Relevant if the project needs mobility</a:t>
            </a:r>
          </a:p>
          <a:p>
            <a:pPr lvl="1"/>
            <a:r>
              <a:rPr lang="en-AU" sz="1600" dirty="0" smtClean="0"/>
              <a:t>Some MCU have power saving\, disable </a:t>
            </a:r>
            <a:r>
              <a:rPr lang="en-AU" sz="1600" dirty="0" err="1" smtClean="0"/>
              <a:t>WiFi</a:t>
            </a:r>
            <a:endParaRPr lang="en-AU" sz="1600" dirty="0" smtClean="0"/>
          </a:p>
          <a:p>
            <a:r>
              <a:rPr lang="en-AU" sz="1800" dirty="0" smtClean="0"/>
              <a:t>Security</a:t>
            </a:r>
          </a:p>
          <a:p>
            <a:pPr lvl="1"/>
            <a:r>
              <a:rPr lang="en-AU" sz="1600" dirty="0" smtClean="0">
                <a:solidFill>
                  <a:schemeClr val="bg2"/>
                </a:solidFill>
              </a:rPr>
              <a:t>Much larger surface attach</a:t>
            </a:r>
          </a:p>
          <a:p>
            <a:pPr lvl="2"/>
            <a:r>
              <a:rPr lang="en-AU" sz="1400" dirty="0" smtClean="0">
                <a:solidFill>
                  <a:schemeClr val="bg2"/>
                </a:solidFill>
              </a:rPr>
              <a:t>Including physical security</a:t>
            </a:r>
          </a:p>
          <a:p>
            <a:r>
              <a:rPr lang="en-AU" sz="1800" dirty="0" smtClean="0"/>
              <a:t>PCB vs Cabling</a:t>
            </a:r>
          </a:p>
          <a:p>
            <a:pPr lvl="1"/>
            <a:r>
              <a:rPr lang="en-AU" sz="1600" dirty="0" smtClean="0"/>
              <a:t>Print commercially if multiple required</a:t>
            </a:r>
          </a:p>
          <a:p>
            <a:pPr lvl="1"/>
            <a:r>
              <a:rPr lang="en-AU" sz="1600" dirty="0" smtClean="0"/>
              <a:t>Or do it at home</a:t>
            </a:r>
          </a:p>
          <a:p>
            <a:r>
              <a:rPr lang="en-AU" sz="1800" dirty="0" smtClean="0"/>
              <a:t>Casing and assembly</a:t>
            </a:r>
          </a:p>
          <a:p>
            <a:endParaRPr lang="en-US" sz="1600" dirty="0" smtClean="0"/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322380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Challenges from Falcon-Eye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19" y="846608"/>
            <a:ext cx="7955279" cy="3200400"/>
          </a:xfrm>
        </p:spPr>
        <p:txBody>
          <a:bodyPr/>
          <a:lstStyle/>
          <a:p>
            <a:r>
              <a:rPr lang="en-AU" dirty="0">
                <a:solidFill>
                  <a:schemeClr val="bg2"/>
                </a:solidFill>
              </a:rPr>
              <a:t>Unstable cabling, </a:t>
            </a:r>
            <a:r>
              <a:rPr lang="en-AU" dirty="0" smtClean="0">
                <a:solidFill>
                  <a:schemeClr val="bg2"/>
                </a:solidFill>
              </a:rPr>
              <a:t>run </a:t>
            </a:r>
            <a:r>
              <a:rPr lang="en-AU" dirty="0">
                <a:solidFill>
                  <a:schemeClr val="bg2"/>
                </a:solidFill>
              </a:rPr>
              <a:t>out of ports</a:t>
            </a:r>
            <a:endParaRPr lang="en-AU" dirty="0" smtClean="0">
              <a:solidFill>
                <a:schemeClr val="bg2"/>
              </a:solidFill>
            </a:endParaRPr>
          </a:p>
          <a:p>
            <a:r>
              <a:rPr lang="en-AU" dirty="0" smtClean="0">
                <a:solidFill>
                  <a:schemeClr val="bg2"/>
                </a:solidFill>
              </a:rPr>
              <a:t>No power to run outdoors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2" y="1484693"/>
            <a:ext cx="5961992" cy="3572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539" y="1189613"/>
            <a:ext cx="4511271" cy="34367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539" y="961679"/>
            <a:ext cx="3297621" cy="4095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57241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Interesting Projects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sz="1800" dirty="0" smtClean="0"/>
              <a:t>Digital nose</a:t>
            </a:r>
          </a:p>
          <a:p>
            <a:pPr lvl="1"/>
            <a:r>
              <a:rPr lang="en-AU" sz="1600" dirty="0">
                <a:hlinkClick r:id="rId3"/>
              </a:rPr>
              <a:t>https://</a:t>
            </a:r>
            <a:r>
              <a:rPr lang="en-AU" sz="1600" dirty="0" smtClean="0">
                <a:hlinkClick r:id="rId3"/>
              </a:rPr>
              <a:t>hackaday.io/project/16809-electronic-nose-to-detect-fruit-ripening</a:t>
            </a:r>
            <a:endParaRPr lang="en-AU" sz="1600" dirty="0" smtClean="0"/>
          </a:p>
          <a:p>
            <a:r>
              <a:rPr lang="en-AU" sz="1800" dirty="0" err="1" smtClean="0"/>
              <a:t>Ardusat</a:t>
            </a:r>
            <a:r>
              <a:rPr lang="en-AU" sz="1800" dirty="0" smtClean="0"/>
              <a:t> or high altitude balloon or rocket data logger</a:t>
            </a:r>
          </a:p>
          <a:p>
            <a:pPr lvl="1"/>
            <a:r>
              <a:rPr lang="en-AU" sz="1600" dirty="0">
                <a:hlinkClick r:id="rId4"/>
              </a:rPr>
              <a:t>https://www.instructables.com/id/The-Ultimate-High-Altitude-Weather-Balloon-Data-Lo</a:t>
            </a:r>
            <a:r>
              <a:rPr lang="en-AU" sz="1600" dirty="0" smtClean="0">
                <a:hlinkClick r:id="rId4"/>
              </a:rPr>
              <a:t>/</a:t>
            </a:r>
            <a:r>
              <a:rPr lang="en-AU" sz="1600" dirty="0" smtClean="0"/>
              <a:t> </a:t>
            </a:r>
          </a:p>
          <a:p>
            <a:r>
              <a:rPr lang="en-AU" sz="1800" dirty="0" err="1" smtClean="0"/>
              <a:t>Duckietown</a:t>
            </a:r>
            <a:r>
              <a:rPr lang="en-AU" sz="1800" dirty="0" smtClean="0"/>
              <a:t> (Autonomous cars by MIT)</a:t>
            </a:r>
          </a:p>
          <a:p>
            <a:pPr lvl="1"/>
            <a:r>
              <a:rPr lang="en-AU" sz="1600" dirty="0">
                <a:hlinkClick r:id="rId5"/>
              </a:rPr>
              <a:t>http://duckietown.mit.edu</a:t>
            </a:r>
            <a:r>
              <a:rPr lang="en-AU" sz="1600" dirty="0" smtClean="0">
                <a:hlinkClick r:id="rId5"/>
              </a:rPr>
              <a:t>/</a:t>
            </a:r>
            <a:endParaRPr lang="en-AU" sz="1600" dirty="0" smtClean="0"/>
          </a:p>
          <a:p>
            <a:r>
              <a:rPr lang="en-AU" sz="1800" dirty="0" smtClean="0"/>
              <a:t>Mini plotter, laser engraver, 3D printer from old DVD drives</a:t>
            </a:r>
          </a:p>
          <a:p>
            <a:pPr lvl="1"/>
            <a:r>
              <a:rPr lang="en-AU" sz="1400" dirty="0">
                <a:hlinkClick r:id="rId6"/>
              </a:rPr>
              <a:t>https://www.instructables.com/id/How-to-Make-GRBL-CNC-V3-Shield-Based-Mini-CNC-Mach-1</a:t>
            </a:r>
            <a:r>
              <a:rPr lang="en-AU" sz="1400" dirty="0" smtClean="0">
                <a:hlinkClick r:id="rId6"/>
              </a:rPr>
              <a:t>/</a:t>
            </a:r>
            <a:endParaRPr lang="en-AU" sz="1400" dirty="0" smtClean="0"/>
          </a:p>
          <a:p>
            <a:r>
              <a:rPr lang="en-AU" sz="1800" dirty="0" smtClean="0"/>
              <a:t>Self-balancing robot</a:t>
            </a:r>
          </a:p>
          <a:p>
            <a:pPr lvl="1"/>
            <a:r>
              <a:rPr lang="en-AU" sz="1600" dirty="0">
                <a:hlinkClick r:id="rId7"/>
              </a:rPr>
              <a:t>https://www.instructables.com/id/Self-Balancing-Robot</a:t>
            </a:r>
            <a:r>
              <a:rPr lang="en-AU" sz="1600" dirty="0" smtClean="0">
                <a:hlinkClick r:id="rId7"/>
              </a:rPr>
              <a:t>/</a:t>
            </a:r>
            <a:endParaRPr lang="en-AU" sz="1600" dirty="0" smtClean="0"/>
          </a:p>
          <a:p>
            <a:r>
              <a:rPr lang="en-AU" sz="1800" dirty="0" smtClean="0"/>
              <a:t>Automated farming</a:t>
            </a:r>
          </a:p>
          <a:p>
            <a:pPr lvl="1"/>
            <a:r>
              <a:rPr lang="en-AU" sz="1600" dirty="0">
                <a:hlinkClick r:id="rId8"/>
              </a:rPr>
              <a:t>https://www.instructables.com/id/Automated-Greenhouse</a:t>
            </a:r>
            <a:r>
              <a:rPr lang="en-AU" sz="1600" dirty="0" smtClean="0">
                <a:hlinkClick r:id="rId8"/>
              </a:rPr>
              <a:t>/</a:t>
            </a:r>
            <a:endParaRPr lang="en-AU" sz="1800" dirty="0" smtClean="0"/>
          </a:p>
        </p:txBody>
      </p:sp>
    </p:spTree>
    <p:extLst>
      <p:ext uri="{BB962C8B-B14F-4D97-AF65-F5344CB8AC3E}">
        <p14:creationId xmlns:p14="http://schemas.microsoft.com/office/powerpoint/2010/main" val="4655346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Interesting Projects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sz="1600" dirty="0" smtClean="0"/>
              <a:t>NOAA Satellites or ISS signal receiver</a:t>
            </a:r>
            <a:endParaRPr lang="en-US" sz="1600" dirty="0" smtClean="0"/>
          </a:p>
          <a:p>
            <a:pPr lvl="1"/>
            <a:r>
              <a:rPr lang="en-US" sz="1600" dirty="0">
                <a:hlinkClick r:id="rId3"/>
              </a:rPr>
              <a:t>https://www.instructables.com/id/HackerBoxes-0003-Amateur-Radio-Arduino-Nano-Satell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  <a:p>
            <a:r>
              <a:rPr lang="en-AU" sz="1800" dirty="0" smtClean="0"/>
              <a:t>Synthesizer</a:t>
            </a:r>
          </a:p>
          <a:p>
            <a:pPr lvl="1"/>
            <a:r>
              <a:rPr lang="en-AU" sz="1600" dirty="0">
                <a:hlinkClick r:id="rId4"/>
              </a:rPr>
              <a:t>https://www.instructables.com/id/Auduino-Lo-Fi-Arduino-Synthesizer</a:t>
            </a:r>
            <a:r>
              <a:rPr lang="en-AU" sz="1600" dirty="0" smtClean="0">
                <a:hlinkClick r:id="rId4"/>
              </a:rPr>
              <a:t>/</a:t>
            </a:r>
            <a:endParaRPr lang="en-AU" sz="1600" dirty="0" smtClean="0"/>
          </a:p>
          <a:p>
            <a:r>
              <a:rPr lang="en-AU" sz="1800" dirty="0" smtClean="0"/>
              <a:t>Seismometer</a:t>
            </a:r>
          </a:p>
          <a:p>
            <a:pPr lvl="1"/>
            <a:r>
              <a:rPr lang="en-AU" sz="1600" dirty="0">
                <a:hlinkClick r:id="rId5"/>
              </a:rPr>
              <a:t>https://www.instructables.com/id/Slinky-Seismometer</a:t>
            </a:r>
            <a:r>
              <a:rPr lang="en-AU" sz="1600" dirty="0" smtClean="0">
                <a:hlinkClick r:id="rId5"/>
              </a:rPr>
              <a:t>/</a:t>
            </a:r>
            <a:endParaRPr lang="en-AU" sz="1600" dirty="0"/>
          </a:p>
          <a:p>
            <a:r>
              <a:rPr lang="en-AU" sz="1800" dirty="0" smtClean="0"/>
              <a:t>Smart mirror</a:t>
            </a:r>
          </a:p>
          <a:p>
            <a:pPr lvl="1"/>
            <a:r>
              <a:rPr lang="en-AU" sz="1600" dirty="0">
                <a:hlinkClick r:id="rId6"/>
              </a:rPr>
              <a:t>https://</a:t>
            </a:r>
            <a:r>
              <a:rPr lang="en-AU" sz="1600" dirty="0" smtClean="0">
                <a:hlinkClick r:id="rId6"/>
              </a:rPr>
              <a:t>hackaday.io/project/13466-raspberry-pi-smart-mirror</a:t>
            </a:r>
            <a:endParaRPr lang="en-AU" sz="1600" dirty="0" smtClean="0"/>
          </a:p>
          <a:p>
            <a:r>
              <a:rPr lang="en-AU" sz="1800" dirty="0"/>
              <a:t>Home Automation</a:t>
            </a:r>
          </a:p>
          <a:p>
            <a:r>
              <a:rPr lang="en-AU" sz="1800" dirty="0" smtClean="0"/>
              <a:t>Robotic Arms (</a:t>
            </a:r>
            <a:r>
              <a:rPr lang="en-AU" sz="1800" dirty="0" err="1" smtClean="0"/>
              <a:t>LittleArm</a:t>
            </a:r>
            <a:r>
              <a:rPr lang="en-AU" sz="1800" dirty="0" smtClean="0"/>
              <a:t>, </a:t>
            </a:r>
            <a:r>
              <a:rPr lang="en-AU" sz="1800" dirty="0" err="1" smtClean="0"/>
              <a:t>MeArm</a:t>
            </a:r>
            <a:r>
              <a:rPr lang="en-AU" sz="1800" dirty="0" smtClean="0"/>
              <a:t>, …), rovers (line followers, obstacle avoidance, …)</a:t>
            </a:r>
          </a:p>
          <a:p>
            <a:r>
              <a:rPr lang="en-AU" sz="1800" dirty="0" smtClean="0"/>
              <a:t>Rubik cube solver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12674640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Interesting Sites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280160"/>
            <a:ext cx="7955279" cy="3291840"/>
          </a:xfrm>
        </p:spPr>
        <p:txBody>
          <a:bodyPr>
            <a:normAutofit/>
          </a:bodyPr>
          <a:lstStyle/>
          <a:p>
            <a:r>
              <a:rPr lang="en-AU" sz="1800" dirty="0" err="1" smtClean="0"/>
              <a:t>Libelium</a:t>
            </a:r>
            <a:endParaRPr lang="en-AU" sz="1800" dirty="0" smtClean="0"/>
          </a:p>
          <a:p>
            <a:pPr marL="0" indent="0">
              <a:buNone/>
            </a:pPr>
            <a:r>
              <a:rPr lang="en-AU" sz="1600" dirty="0" smtClean="0"/>
              <a:t>	</a:t>
            </a:r>
            <a:r>
              <a:rPr lang="en-AU" sz="1600" dirty="0" smtClean="0">
                <a:hlinkClick r:id="rId3"/>
              </a:rPr>
              <a:t>http</a:t>
            </a:r>
            <a:r>
              <a:rPr lang="en-AU" sz="1600" dirty="0">
                <a:hlinkClick r:id="rId3"/>
              </a:rPr>
              <a:t>://www.libelium.com/resources/top_50_iot_sensor_applications_ranking</a:t>
            </a:r>
            <a:r>
              <a:rPr lang="en-AU" sz="1600" dirty="0" smtClean="0">
                <a:hlinkClick r:id="rId3"/>
              </a:rPr>
              <a:t>/</a:t>
            </a:r>
            <a:endParaRPr lang="en-AU" sz="1600" dirty="0" smtClean="0"/>
          </a:p>
          <a:p>
            <a:r>
              <a:rPr lang="en-AU" sz="1800" dirty="0" err="1" smtClean="0"/>
              <a:t>Instructables</a:t>
            </a:r>
            <a:r>
              <a:rPr lang="en-AU" sz="1800" dirty="0" smtClean="0"/>
              <a:t> – Technology </a:t>
            </a:r>
          </a:p>
          <a:p>
            <a:pPr marL="0" indent="0">
              <a:buNone/>
            </a:pPr>
            <a:r>
              <a:rPr lang="en-AU" sz="1800" dirty="0"/>
              <a:t>	</a:t>
            </a:r>
            <a:r>
              <a:rPr lang="en-AU" sz="1600" dirty="0" smtClean="0">
                <a:hlinkClick r:id="rId4"/>
              </a:rPr>
              <a:t>http</a:t>
            </a:r>
            <a:r>
              <a:rPr lang="en-AU" sz="1600" dirty="0">
                <a:hlinkClick r:id="rId4"/>
              </a:rPr>
              <a:t>://www.instructables.com/tag/type-id/category-technology</a:t>
            </a:r>
            <a:r>
              <a:rPr lang="en-AU" sz="1600" dirty="0" smtClean="0">
                <a:hlinkClick r:id="rId4"/>
              </a:rPr>
              <a:t>/</a:t>
            </a:r>
            <a:endParaRPr lang="en-AU" sz="1800" dirty="0" smtClean="0"/>
          </a:p>
          <a:p>
            <a:r>
              <a:rPr lang="en-AU" sz="1800" dirty="0" err="1" smtClean="0"/>
              <a:t>Hackster</a:t>
            </a:r>
            <a:endParaRPr lang="en-AU" sz="1800" dirty="0" smtClean="0"/>
          </a:p>
          <a:p>
            <a:pPr marL="0" indent="0">
              <a:buNone/>
            </a:pPr>
            <a:r>
              <a:rPr lang="en-AU" sz="1800" dirty="0"/>
              <a:t>	</a:t>
            </a:r>
            <a:r>
              <a:rPr lang="en-AU" sz="1600" dirty="0" smtClean="0">
                <a:hlinkClick r:id="rId5"/>
              </a:rPr>
              <a:t>https</a:t>
            </a:r>
            <a:r>
              <a:rPr lang="en-AU" sz="1600" dirty="0">
                <a:hlinkClick r:id="rId5"/>
              </a:rPr>
              <a:t>://</a:t>
            </a:r>
            <a:r>
              <a:rPr lang="en-AU" sz="1600" dirty="0" smtClean="0">
                <a:hlinkClick r:id="rId5"/>
              </a:rPr>
              <a:t>www.hackster.io/projects?by=featured</a:t>
            </a:r>
            <a:endParaRPr lang="en-AU" sz="1800" dirty="0" smtClean="0"/>
          </a:p>
          <a:p>
            <a:r>
              <a:rPr lang="en-AU" sz="1800" dirty="0" err="1" smtClean="0"/>
              <a:t>Hackaday</a:t>
            </a:r>
            <a:endParaRPr lang="en-AU" sz="1800" dirty="0" smtClean="0"/>
          </a:p>
          <a:p>
            <a:pPr marL="0" indent="0">
              <a:buNone/>
            </a:pPr>
            <a:r>
              <a:rPr lang="en-AU" sz="1600" dirty="0"/>
              <a:t>	</a:t>
            </a:r>
            <a:r>
              <a:rPr lang="en-AU" sz="1600" dirty="0" smtClean="0">
                <a:hlinkClick r:id="rId6"/>
              </a:rPr>
              <a:t>https</a:t>
            </a:r>
            <a:r>
              <a:rPr lang="en-AU" sz="1600" dirty="0">
                <a:hlinkClick r:id="rId6"/>
              </a:rPr>
              <a:t>://hackaday.io</a:t>
            </a:r>
            <a:r>
              <a:rPr lang="en-AU" sz="1600" dirty="0" smtClean="0">
                <a:hlinkClick r:id="rId6"/>
              </a:rPr>
              <a:t>/</a:t>
            </a:r>
            <a:endParaRPr lang="en-AU" sz="1600" dirty="0" smtClean="0"/>
          </a:p>
          <a:p>
            <a:pPr marL="0" indent="0">
              <a:buNone/>
            </a:pPr>
            <a:endParaRPr lang="en-US" sz="1600" dirty="0" smtClean="0"/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4291067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19" y="1748271"/>
            <a:ext cx="8290259" cy="172826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Homework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588053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19" y="1280160"/>
            <a:ext cx="7955279" cy="3378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 smtClean="0"/>
              <a:t>Play with rest of the sensor kit</a:t>
            </a:r>
            <a:endParaRPr lang="en-AU" sz="2200" dirty="0"/>
          </a:p>
          <a:p>
            <a:pPr marL="341313" lvl="1" indent="0">
              <a:buNone/>
            </a:pPr>
            <a:endParaRPr lang="en-AU" sz="1600" dirty="0" smtClean="0"/>
          </a:p>
          <a:p>
            <a:pPr marL="341313" lvl="1" indent="0">
              <a:buNone/>
            </a:pPr>
            <a:r>
              <a:rPr lang="en-AU" sz="1600" dirty="0" smtClean="0"/>
              <a:t>This is the link to </a:t>
            </a:r>
            <a:r>
              <a:rPr lang="en-AU" sz="1600" dirty="0" err="1" smtClean="0"/>
              <a:t>Adeept’s</a:t>
            </a:r>
            <a:r>
              <a:rPr lang="en-AU" sz="1600" dirty="0" smtClean="0"/>
              <a:t> repo for our kit</a:t>
            </a:r>
          </a:p>
          <a:p>
            <a:pPr lvl="1"/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github.com/adeept/Starter_Kit_Python_Code_for_RPi</a:t>
            </a:r>
            <a:endParaRPr lang="en-US" sz="1600" dirty="0" smtClean="0"/>
          </a:p>
          <a:p>
            <a:pPr marL="341313" lvl="1" indent="0">
              <a:buNone/>
            </a:pPr>
            <a:r>
              <a:rPr lang="en-AU" sz="1600" dirty="0" smtClean="0"/>
              <a:t>Or you can download the whole pack here including PDF, diagrams, </a:t>
            </a:r>
            <a:r>
              <a:rPr lang="en-AU" sz="1600" dirty="0" err="1" smtClean="0"/>
              <a:t>etc</a:t>
            </a:r>
            <a:endParaRPr lang="en-AU" sz="1600" dirty="0" smtClean="0"/>
          </a:p>
          <a:p>
            <a:pPr lvl="1"/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www.adrive.com/public/fG3Bf6/Adeept_Sensor_Kit_for_RPi.zip</a:t>
            </a:r>
            <a:endParaRPr lang="en-US" sz="1600" dirty="0" smtClean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148867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4879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20" y="1748271"/>
            <a:ext cx="7647462" cy="1495794"/>
          </a:xfrm>
        </p:spPr>
        <p:txBody>
          <a:bodyPr>
            <a:normAutofit/>
          </a:bodyPr>
          <a:lstStyle/>
          <a:p>
            <a:r>
              <a:rPr lang="en-US" dirty="0" err="1" smtClean="0"/>
              <a:t>IoT</a:t>
            </a:r>
            <a:r>
              <a:rPr lang="en-US" dirty="0" smtClean="0"/>
              <a:t>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086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280160"/>
            <a:ext cx="7955279" cy="341796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Sensors</a:t>
            </a:r>
          </a:p>
          <a:p>
            <a:pPr lvl="1"/>
            <a:r>
              <a:rPr lang="en-AU" sz="1600" dirty="0" smtClean="0"/>
              <a:t>Inputs into the system</a:t>
            </a:r>
            <a:endParaRPr lang="en-US" sz="1600" dirty="0" smtClean="0"/>
          </a:p>
          <a:p>
            <a:r>
              <a:rPr lang="en-AU" sz="1800" dirty="0" smtClean="0"/>
              <a:t>Actuators</a:t>
            </a:r>
          </a:p>
          <a:p>
            <a:pPr lvl="1"/>
            <a:r>
              <a:rPr lang="en-AU" sz="1600" dirty="0" smtClean="0"/>
              <a:t>Outputs of the system</a:t>
            </a:r>
          </a:p>
          <a:p>
            <a:r>
              <a:rPr lang="en-AU" sz="1800" dirty="0" smtClean="0"/>
              <a:t>IOT Device (Microcontroller)</a:t>
            </a:r>
          </a:p>
          <a:p>
            <a:pPr lvl="1"/>
            <a:r>
              <a:rPr lang="en-AU" sz="1600" dirty="0" smtClean="0"/>
              <a:t>Sensors/actuators don’t work by alone</a:t>
            </a:r>
          </a:p>
          <a:p>
            <a:r>
              <a:rPr lang="en-AU" sz="1800" dirty="0" smtClean="0"/>
              <a:t>Gateway</a:t>
            </a:r>
          </a:p>
          <a:p>
            <a:pPr lvl="1"/>
            <a:r>
              <a:rPr lang="en-AU" sz="1600" dirty="0" smtClean="0">
                <a:solidFill>
                  <a:schemeClr val="bg2"/>
                </a:solidFill>
              </a:rPr>
              <a:t>Aggregates, analyses, cleanses data</a:t>
            </a:r>
          </a:p>
          <a:p>
            <a:pPr lvl="1"/>
            <a:r>
              <a:rPr lang="en-AU" sz="1600" dirty="0" smtClean="0">
                <a:solidFill>
                  <a:schemeClr val="bg2"/>
                </a:solidFill>
              </a:rPr>
              <a:t>Real-time decision making</a:t>
            </a:r>
          </a:p>
          <a:p>
            <a:pPr lvl="1"/>
            <a:r>
              <a:rPr lang="en-AU" sz="1600" dirty="0" smtClean="0">
                <a:solidFill>
                  <a:schemeClr val="bg2"/>
                </a:solidFill>
              </a:rPr>
              <a:t>Sends meaningful data. Lower transfer cost</a:t>
            </a:r>
          </a:p>
          <a:p>
            <a:pPr lvl="1"/>
            <a:endParaRPr lang="en-AU" sz="1600" dirty="0" smtClean="0">
              <a:solidFill>
                <a:srgbClr val="FF0000"/>
              </a:solidFill>
            </a:endParaRPr>
          </a:p>
          <a:p>
            <a:endParaRPr lang="en-US" sz="1600" dirty="0" smtClean="0"/>
          </a:p>
          <a:p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802" y="-65803"/>
            <a:ext cx="4548198" cy="435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936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www.vgmpf.com/Wiki/images/thumb/f/f2/AY8930-P_-_Bare.jpg/320px-AY8930-P_-_B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878" y="2904008"/>
            <a:ext cx="2531937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CPU vs MCU vs FPGA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280160"/>
            <a:ext cx="7955279" cy="3536206"/>
          </a:xfrm>
        </p:spPr>
        <p:txBody>
          <a:bodyPr>
            <a:normAutofit/>
          </a:bodyPr>
          <a:lstStyle/>
          <a:p>
            <a:r>
              <a:rPr lang="en-AU" sz="1800" dirty="0" smtClean="0"/>
              <a:t>Microprocessor</a:t>
            </a:r>
          </a:p>
          <a:p>
            <a:pPr lvl="1"/>
            <a:r>
              <a:rPr lang="en-AU" sz="1600" dirty="0" smtClean="0"/>
              <a:t>Contains only CPU. Relies on external peripherals: ROM, RAM, disks …</a:t>
            </a:r>
          </a:p>
          <a:p>
            <a:pPr lvl="1"/>
            <a:r>
              <a:rPr lang="en-AU" sz="1600" dirty="0" smtClean="0"/>
              <a:t>Deal with Complex tasks. General purpose</a:t>
            </a:r>
          </a:p>
          <a:p>
            <a:pPr lvl="1"/>
            <a:r>
              <a:rPr lang="en-AU" sz="1600" dirty="0" smtClean="0"/>
              <a:t>Intel, AMD, Qualcomm, Broadcom, NVDIA, IBM,  </a:t>
            </a:r>
            <a:r>
              <a:rPr lang="en-AU" sz="1600" dirty="0"/>
              <a:t>… </a:t>
            </a:r>
            <a:r>
              <a:rPr lang="en-AU" sz="1600" dirty="0" smtClean="0"/>
              <a:t>X86, ARM architectures</a:t>
            </a:r>
          </a:p>
          <a:p>
            <a:r>
              <a:rPr lang="en-AU" sz="1800" dirty="0" smtClean="0"/>
              <a:t>Microcontroller</a:t>
            </a:r>
          </a:p>
          <a:p>
            <a:pPr lvl="1"/>
            <a:r>
              <a:rPr lang="en-AU" sz="1600" dirty="0" smtClean="0"/>
              <a:t>Contain processor (single core), RAM, ROM and I/O pins in the chip. No OS</a:t>
            </a:r>
          </a:p>
          <a:p>
            <a:pPr lvl="1"/>
            <a:r>
              <a:rPr lang="en-AU" sz="1600" dirty="0" smtClean="0"/>
              <a:t>Used in embedded systems. </a:t>
            </a:r>
            <a:r>
              <a:rPr lang="en-AU" sz="1600" dirty="0"/>
              <a:t>Compact </a:t>
            </a:r>
            <a:r>
              <a:rPr lang="en-AU" sz="1600" dirty="0" smtClean="0"/>
              <a:t>format. Cheaper</a:t>
            </a:r>
          </a:p>
          <a:p>
            <a:pPr lvl="1"/>
            <a:r>
              <a:rPr lang="en-AU" sz="1600" dirty="0" smtClean="0"/>
              <a:t>Firmware (vs OS). Deal with specialised tasks</a:t>
            </a:r>
          </a:p>
          <a:p>
            <a:pPr lvl="1"/>
            <a:r>
              <a:rPr lang="en-AU" sz="1600" dirty="0" smtClean="0"/>
              <a:t>Texas Instruments, Microchip, … Atmel, </a:t>
            </a:r>
            <a:r>
              <a:rPr lang="en-AU" sz="1600" dirty="0" err="1" smtClean="0"/>
              <a:t>Espressif</a:t>
            </a:r>
            <a:r>
              <a:rPr lang="en-AU" sz="1600" dirty="0" smtClean="0"/>
              <a:t> </a:t>
            </a:r>
          </a:p>
          <a:p>
            <a:r>
              <a:rPr lang="en-AU" sz="1800" dirty="0" smtClean="0"/>
              <a:t>FPGA (Field Programmable Gate Arrays)</a:t>
            </a:r>
          </a:p>
          <a:p>
            <a:pPr lvl="1"/>
            <a:r>
              <a:rPr lang="en-AU" sz="1600" dirty="0"/>
              <a:t>Use HDL (Hardware Description Language) to configure internal circuitry</a:t>
            </a:r>
            <a:endParaRPr lang="en-US" sz="1600" dirty="0"/>
          </a:p>
          <a:p>
            <a:endParaRPr lang="en-US" sz="1600" dirty="0" smtClean="0"/>
          </a:p>
          <a:p>
            <a:endParaRPr lang="en-US" sz="1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222" y="-285273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458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78" y="60270"/>
            <a:ext cx="2926022" cy="181582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SBC vs Development Board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Single Board Computer</a:t>
            </a:r>
          </a:p>
          <a:p>
            <a:pPr lvl="1"/>
            <a:r>
              <a:rPr lang="en-AU" sz="1600" dirty="0" smtClean="0"/>
              <a:t>Full-blown computer with everything required on the board</a:t>
            </a:r>
          </a:p>
          <a:p>
            <a:pPr lvl="1"/>
            <a:r>
              <a:rPr lang="en-AU" sz="1600" dirty="0" smtClean="0"/>
              <a:t>Lower specifications than full scale computers</a:t>
            </a:r>
          </a:p>
          <a:p>
            <a:pPr lvl="1"/>
            <a:r>
              <a:rPr lang="en-AU" sz="1600" dirty="0" smtClean="0"/>
              <a:t>Raspberry PI, </a:t>
            </a:r>
            <a:r>
              <a:rPr lang="en-AU" sz="1600" dirty="0" err="1" smtClean="0"/>
              <a:t>Beaglebone</a:t>
            </a:r>
            <a:r>
              <a:rPr lang="en-AU" sz="1600" dirty="0" smtClean="0"/>
              <a:t> Black, C.H.I.P, Intel Edison, Orange PI, Banana PI</a:t>
            </a:r>
            <a:endParaRPr lang="en-US" sz="1600" dirty="0" smtClean="0"/>
          </a:p>
          <a:p>
            <a:r>
              <a:rPr lang="en-AU" sz="1800" dirty="0" smtClean="0"/>
              <a:t>Development Board</a:t>
            </a:r>
          </a:p>
          <a:p>
            <a:pPr lvl="1"/>
            <a:r>
              <a:rPr lang="en-AU" sz="1600" dirty="0" smtClean="0"/>
              <a:t>Contains microcontroller, power supply, crystal, female headers, USB,  …</a:t>
            </a:r>
          </a:p>
          <a:p>
            <a:pPr lvl="1"/>
            <a:r>
              <a:rPr lang="en-AU" sz="1600" dirty="0" smtClean="0"/>
              <a:t>Typically used for prototyping</a:t>
            </a:r>
          </a:p>
          <a:p>
            <a:pPr lvl="1"/>
            <a:r>
              <a:rPr lang="en-AU" sz="1600" dirty="0" smtClean="0"/>
              <a:t>Arduinos, </a:t>
            </a:r>
            <a:r>
              <a:rPr lang="en-AU" sz="1600" dirty="0" err="1" smtClean="0"/>
              <a:t>NodeMCU</a:t>
            </a:r>
            <a:r>
              <a:rPr lang="en-AU" sz="1600" dirty="0" smtClean="0"/>
              <a:t>, Photon, Teensy, Feather, </a:t>
            </a:r>
            <a:r>
              <a:rPr lang="en-AU" sz="1600" dirty="0" err="1" smtClean="0"/>
              <a:t>Lilypad</a:t>
            </a:r>
            <a:r>
              <a:rPr lang="en-AU" sz="1600" dirty="0" smtClean="0"/>
              <a:t> …</a:t>
            </a:r>
          </a:p>
          <a:p>
            <a:pPr lvl="1"/>
            <a:r>
              <a:rPr lang="en-AU" sz="1600" dirty="0" smtClean="0"/>
              <a:t>Often can be programmed through an IDE, ex: Arduino IDE</a:t>
            </a:r>
            <a:endParaRPr lang="en-US" sz="1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444" y="3168212"/>
            <a:ext cx="2495550" cy="1809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924" y="4020206"/>
            <a:ext cx="1295767" cy="11232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881" y="4020206"/>
            <a:ext cx="1043627" cy="11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772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185" y="1694794"/>
            <a:ext cx="1517743" cy="30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Elements of Microcontrollers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1800" dirty="0" smtClean="0"/>
              <a:t>CPU (ex: Atmega328P 8-bit in Arduino)</a:t>
            </a:r>
          </a:p>
          <a:p>
            <a:r>
              <a:rPr lang="en-AU" sz="1800" dirty="0" smtClean="0"/>
              <a:t>Clock (8MHz – 50MHz as opposed to GHz)</a:t>
            </a:r>
          </a:p>
          <a:p>
            <a:r>
              <a:rPr lang="en-AU" sz="1800" dirty="0"/>
              <a:t>RAM, </a:t>
            </a:r>
            <a:r>
              <a:rPr lang="en-AU" sz="1800" dirty="0" smtClean="0"/>
              <a:t>ROM, Flash </a:t>
            </a:r>
            <a:r>
              <a:rPr lang="en-AU" sz="1800" dirty="0"/>
              <a:t>memory - Usually in the KB </a:t>
            </a:r>
            <a:r>
              <a:rPr lang="en-AU" sz="1800" dirty="0" smtClean="0"/>
              <a:t>range</a:t>
            </a:r>
          </a:p>
          <a:p>
            <a:r>
              <a:rPr lang="en-AU" sz="1800" dirty="0" smtClean="0"/>
              <a:t>Logic Level – 5V vs 3.3V</a:t>
            </a:r>
            <a:endParaRPr lang="en-AU" sz="1800" dirty="0"/>
          </a:p>
          <a:p>
            <a:r>
              <a:rPr lang="en-AU" sz="1800" dirty="0" smtClean="0"/>
              <a:t>Digital ports – 0 or 1</a:t>
            </a:r>
            <a:endParaRPr lang="en-AU" sz="1600" dirty="0" smtClean="0"/>
          </a:p>
          <a:p>
            <a:r>
              <a:rPr lang="en-AU" sz="1800" dirty="0" err="1" smtClean="0"/>
              <a:t>Analog</a:t>
            </a:r>
            <a:r>
              <a:rPr lang="en-AU" sz="1800" dirty="0" smtClean="0"/>
              <a:t> ports</a:t>
            </a:r>
          </a:p>
          <a:p>
            <a:pPr lvl="1"/>
            <a:r>
              <a:rPr lang="en-AU" sz="1600" dirty="0" smtClean="0"/>
              <a:t>ADC</a:t>
            </a:r>
          </a:p>
          <a:p>
            <a:pPr lvl="1"/>
            <a:r>
              <a:rPr lang="en-AU" sz="1600" dirty="0" smtClean="0"/>
              <a:t>Resolution depends on internal ADC, ex: 10bit = 0-1023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800" dirty="0" smtClean="0"/>
          </a:p>
        </p:txBody>
      </p:sp>
      <p:pic>
        <p:nvPicPr>
          <p:cNvPr id="1026" name="Picture 2" descr="https://cdn.sparkfun.com/assets/3/a/a/9/7/518d5681ce395f1e110000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47" y="318016"/>
            <a:ext cx="1300653" cy="432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1998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llEMC template">
  <a:themeElements>
    <a:clrScheme name="Custom 2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2.xml><?xml version="1.0" encoding="utf-8"?>
<a:theme xmlns:a="http://schemas.openxmlformats.org/drawingml/2006/main" name="DellEMC_PPT_Presentation_16x9_v3">
  <a:themeElements>
    <a:clrScheme name="Custom 2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EEBEE83C66E54EA9BED83B0A9A60DB" ma:contentTypeVersion="1" ma:contentTypeDescription="Create a new document." ma:contentTypeScope="" ma:versionID="51a43b2161297f783d65b37e357c79e9">
  <xsd:schema xmlns:xsd="http://www.w3.org/2001/XMLSchema" xmlns:p="http://schemas.microsoft.com/office/2006/metadata/properties" targetNamespace="http://schemas.microsoft.com/office/2006/metadata/properties" ma:root="true" ma:fieldsID="b9cfef283e0bc2d986a66f9ec0cdc42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86FC490B-1F77-48C5-AC70-1DD939DBDF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332CB6-AB82-4DD3-8C89-C660A1C394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0873BDD3-AA35-4F19-A12A-C6462BECFBD1}">
  <ds:schemaRefs>
    <ds:schemaRef ds:uri="http://schemas.microsoft.com/office/2006/documentManagement/types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Dell_EMC_PPT_Template - Copy</Template>
  <TotalTime>17765</TotalTime>
  <Words>2102</Words>
  <Application>Microsoft Office PowerPoint</Application>
  <PresentationFormat>On-screen Show (16:9)</PresentationFormat>
  <Paragraphs>441</Paragraphs>
  <Slides>49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Arial Black</vt:lpstr>
      <vt:lpstr>Consolas</vt:lpstr>
      <vt:lpstr>Courier New</vt:lpstr>
      <vt:lpstr>Museo For Dell 300</vt:lpstr>
      <vt:lpstr>museo sans for dell</vt:lpstr>
      <vt:lpstr>museo sans for dell</vt:lpstr>
      <vt:lpstr>Verdana</vt:lpstr>
      <vt:lpstr>Wingdings</vt:lpstr>
      <vt:lpstr>DellEMC template</vt:lpstr>
      <vt:lpstr>DellEMC_PPT_Presentation_16x9_v3</vt:lpstr>
      <vt:lpstr>IoT Edge Session</vt:lpstr>
      <vt:lpstr>Prerequisites</vt:lpstr>
      <vt:lpstr>Agenda</vt:lpstr>
      <vt:lpstr>Fast Forward into the Future</vt:lpstr>
      <vt:lpstr>IoT Concepts</vt:lpstr>
      <vt:lpstr>IoT Concepts</vt:lpstr>
      <vt:lpstr>CPU vs MCU vs FPGA</vt:lpstr>
      <vt:lpstr>SBC vs Development Board</vt:lpstr>
      <vt:lpstr>Elements of Microcontrollers</vt:lpstr>
      <vt:lpstr>Elements of Microcontrollers</vt:lpstr>
      <vt:lpstr>Elements of Microcontrollers</vt:lpstr>
      <vt:lpstr>Elements of Microcontrollers</vt:lpstr>
      <vt:lpstr>Sample Microcontroller Specs – Arduino Mega</vt:lpstr>
      <vt:lpstr>Raspberry PI GPIO</vt:lpstr>
      <vt:lpstr>Raspberry PI GPIO</vt:lpstr>
      <vt:lpstr>Raspberry PI GPIO</vt:lpstr>
      <vt:lpstr>Basic Electricity</vt:lpstr>
      <vt:lpstr>Breadboard</vt:lpstr>
      <vt:lpstr>Lab 1: IoT Hello World</vt:lpstr>
      <vt:lpstr>Blink an LED</vt:lpstr>
      <vt:lpstr>Blink an LED</vt:lpstr>
      <vt:lpstr>Blink an LED – the Arduino way</vt:lpstr>
      <vt:lpstr>Sensors and Actuators</vt:lpstr>
      <vt:lpstr>Sensors vs Shields or HATs</vt:lpstr>
      <vt:lpstr>Sensor examples</vt:lpstr>
      <vt:lpstr>HAT and Shield Examples</vt:lpstr>
      <vt:lpstr>Lab 2: Sensor Example</vt:lpstr>
      <vt:lpstr>Lab 2: Measuring Light</vt:lpstr>
      <vt:lpstr>Lab 2: Measuring Light</vt:lpstr>
      <vt:lpstr>External Communications</vt:lpstr>
      <vt:lpstr>External Communications</vt:lpstr>
      <vt:lpstr>MQTT – Message Queuing for Telemetry Transport</vt:lpstr>
      <vt:lpstr>Lab 3: Flask Web Server</vt:lpstr>
      <vt:lpstr>Lab 3: Flask Web Server in Raspberry Pi</vt:lpstr>
      <vt:lpstr>Lab 4: MQTT</vt:lpstr>
      <vt:lpstr>Lab 4: MQTT</vt:lpstr>
      <vt:lpstr>Lab 4: MQTT – VM steps</vt:lpstr>
      <vt:lpstr>Lab 4: MQTT – VM steps</vt:lpstr>
      <vt:lpstr>Lab 4: MQTT – End-to-end</vt:lpstr>
      <vt:lpstr>Lab 4: MQTT – End-to-end</vt:lpstr>
      <vt:lpstr>From Prototype to Product</vt:lpstr>
      <vt:lpstr>Considerations</vt:lpstr>
      <vt:lpstr>Challenges from Falcon-Eye Project</vt:lpstr>
      <vt:lpstr>Interesting Projects</vt:lpstr>
      <vt:lpstr>Interesting Projects</vt:lpstr>
      <vt:lpstr>Interesting Sites</vt:lpstr>
      <vt:lpstr>Homework</vt:lpstr>
      <vt:lpstr>Homework</vt:lpstr>
      <vt:lpstr>PowerPoint Presentation</vt:lpstr>
    </vt:vector>
  </TitlesOfParts>
  <Company>EMC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READ – INSTRUCTIONS FOR ADDING PAGE NUMBERS “X of Y” IN POWERPOINT 2013  For internal presentations only. You do not need to add this for external/customer/partner presentations.  If you are working in PowerPoint 2013, you must manually add the total number of pages to your deck. Total number of pages = Y</dc:title>
  <dc:creator>Ramos, Alberto</dc:creator>
  <cp:keywords>Internal Use</cp:keywords>
  <cp:lastModifiedBy>Ramos, Alberto</cp:lastModifiedBy>
  <cp:revision>343</cp:revision>
  <cp:lastPrinted>2014-02-14T16:26:12Z</cp:lastPrinted>
  <dcterms:created xsi:type="dcterms:W3CDTF">2017-04-30T05:52:57Z</dcterms:created>
  <dcterms:modified xsi:type="dcterms:W3CDTF">2017-08-03T02:29:34Z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0x010100EAEEBEE83C66E54EA9BED83B0A9A60DB</vt:lpwstr>
  </property>
  <property fmtid="{D5CDD505-2E9C-101B-9397-08002B2CF9AE}" pid="3" name="TitusGUID">
    <vt:lpwstr>6b83fb70-f992-42a3-bd65-798715d6638b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1.3BrandsTest</vt:lpwstr>
  </property>
</Properties>
</file>